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7" r:id="rId5"/>
    <p:sldId id="259" r:id="rId6"/>
    <p:sldId id="261" r:id="rId7"/>
    <p:sldId id="262" r:id="rId8"/>
    <p:sldId id="263" r:id="rId9"/>
    <p:sldId id="267"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7"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66313" autoAdjust="0"/>
  </p:normalViewPr>
  <p:slideViewPr>
    <p:cSldViewPr snapToGrid="0" snapToObjects="1">
      <p:cViewPr varScale="1">
        <p:scale>
          <a:sx n="45" d="100"/>
          <a:sy n="45" d="100"/>
        </p:scale>
        <p:origin x="13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CBEB5-9984-4811-B1D6-E4EF410773FE}" type="datetimeFigureOut">
              <a:rPr lang="en-US" smtClean="0"/>
              <a:t>6/15/2017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12D9E-BEA8-480F-9549-A6296E99B330}" type="slidenum">
              <a:rPr lang="en-US" smtClean="0"/>
              <a:t>‹#›</a:t>
            </a:fld>
            <a:endParaRPr lang="en-US"/>
          </a:p>
        </p:txBody>
      </p:sp>
    </p:spTree>
    <p:extLst>
      <p:ext uri="{BB962C8B-B14F-4D97-AF65-F5344CB8AC3E}">
        <p14:creationId xmlns:p14="http://schemas.microsoft.com/office/powerpoint/2010/main" val="2813272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6/15/2017 9:41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90030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dirty="0">
                <a:solidFill>
                  <a:schemeClr val="tx1">
                    <a:lumMod val="50000"/>
                  </a:schemeClr>
                </a:solidFill>
              </a:rPr>
              <a:t>Collaboration is not always a static and pre-defined process and a Digital Workplace must accommodate for all scenarios.</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solidFill>
                <a:schemeClr val="tx1">
                  <a:lumMod val="50000"/>
                </a:schemeClr>
              </a:solidFill>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dirty="0">
                <a:solidFill>
                  <a:schemeClr val="tx1">
                    <a:lumMod val="50000"/>
                  </a:schemeClr>
                </a:solidFill>
              </a:rPr>
              <a:t>Microsoft Teams supercharges collaboration: http://blog.avanade.com/avanade-insights/collaboration/microsoft-teams-supercharges-collaboration-for-millennials-to-boomers/ </a:t>
            </a:r>
          </a:p>
          <a:p>
            <a:endParaRPr lang="en-US" dirty="0"/>
          </a:p>
          <a:p>
            <a:endParaRPr lang="en-US" dirty="0"/>
          </a:p>
        </p:txBody>
      </p:sp>
      <p:sp>
        <p:nvSpPr>
          <p:cNvPr id="4" name="Slide Number Placeholder 3"/>
          <p:cNvSpPr>
            <a:spLocks noGrp="1"/>
          </p:cNvSpPr>
          <p:nvPr>
            <p:ph type="sldNum" sz="quarter" idx="10"/>
          </p:nvPr>
        </p:nvSpPr>
        <p:spPr/>
        <p:txBody>
          <a:bodyPr/>
          <a:lstStyle/>
          <a:p>
            <a:fld id="{121D6561-DDFE-4E4A-B588-7E0B11A2D575}" type="slidenum">
              <a:rPr lang="en-US" smtClean="0"/>
              <a:t>18</a:t>
            </a:fld>
            <a:endParaRPr lang="en-US" dirty="0"/>
          </a:p>
        </p:txBody>
      </p:sp>
    </p:spTree>
    <p:extLst>
      <p:ext uri="{BB962C8B-B14F-4D97-AF65-F5344CB8AC3E}">
        <p14:creationId xmlns:p14="http://schemas.microsoft.com/office/powerpoint/2010/main" val="418248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2D9E-BEA8-480F-9549-A6296E99B330}" type="slidenum">
              <a:rPr lang="en-US" smtClean="0"/>
              <a:t>19</a:t>
            </a:fld>
            <a:endParaRPr lang="en-US"/>
          </a:p>
        </p:txBody>
      </p:sp>
    </p:spTree>
    <p:extLst>
      <p:ext uri="{BB962C8B-B14F-4D97-AF65-F5344CB8AC3E}">
        <p14:creationId xmlns:p14="http://schemas.microsoft.com/office/powerpoint/2010/main" val="16182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1D6561-DDFE-4E4A-B588-7E0B11A2D575}" type="slidenum">
              <a:rPr lang="en-US" smtClean="0"/>
              <a:t>20</a:t>
            </a:fld>
            <a:endParaRPr lang="en-US" dirty="0"/>
          </a:p>
        </p:txBody>
      </p:sp>
    </p:spTree>
    <p:extLst>
      <p:ext uri="{BB962C8B-B14F-4D97-AF65-F5344CB8AC3E}">
        <p14:creationId xmlns:p14="http://schemas.microsoft.com/office/powerpoint/2010/main" val="4052016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2D9E-BEA8-480F-9549-A6296E99B330}" type="slidenum">
              <a:rPr lang="en-US" smtClean="0"/>
              <a:t>21</a:t>
            </a:fld>
            <a:endParaRPr lang="en-US"/>
          </a:p>
        </p:txBody>
      </p:sp>
    </p:spTree>
    <p:extLst>
      <p:ext uri="{BB962C8B-B14F-4D97-AF65-F5344CB8AC3E}">
        <p14:creationId xmlns:p14="http://schemas.microsoft.com/office/powerpoint/2010/main" val="148484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0E8ADD-5317-4C14-B1BC-530D7C569EE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6/15/2017 9:41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1601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0E8ADD-5317-4C14-B1BC-530D7C569EE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6/15/2017 9:41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70237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0E8ADD-5317-4C14-B1BC-530D7C569EE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6/15/2017 9:41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25224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0E8ADD-5317-4C14-B1BC-530D7C569EE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6/15/2017 9:41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1955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2D9E-BEA8-480F-9549-A6296E99B330}" type="slidenum">
              <a:rPr lang="en-US" smtClean="0"/>
              <a:t>26</a:t>
            </a:fld>
            <a:endParaRPr lang="en-US"/>
          </a:p>
        </p:txBody>
      </p:sp>
    </p:spTree>
    <p:extLst>
      <p:ext uri="{BB962C8B-B14F-4D97-AF65-F5344CB8AC3E}">
        <p14:creationId xmlns:p14="http://schemas.microsoft.com/office/powerpoint/2010/main" val="231070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2D9E-BEA8-480F-9549-A6296E99B330}" type="slidenum">
              <a:rPr lang="en-US" smtClean="0"/>
              <a:t>27</a:t>
            </a:fld>
            <a:endParaRPr lang="en-US"/>
          </a:p>
        </p:txBody>
      </p:sp>
    </p:spTree>
    <p:extLst>
      <p:ext uri="{BB962C8B-B14F-4D97-AF65-F5344CB8AC3E}">
        <p14:creationId xmlns:p14="http://schemas.microsoft.com/office/powerpoint/2010/main" val="353493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6/15/2017 9:41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40664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6/15/2017 9:41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501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6/15/2017 9:41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8843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6/15/2017 9:41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844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6/15/2017 9:41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70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C12D9E-BEA8-480F-9549-A6296E99B330}" type="slidenum">
              <a:rPr lang="en-US" smtClean="0"/>
              <a:t>15</a:t>
            </a:fld>
            <a:endParaRPr lang="en-US"/>
          </a:p>
        </p:txBody>
      </p:sp>
    </p:spTree>
    <p:extLst>
      <p:ext uri="{BB962C8B-B14F-4D97-AF65-F5344CB8AC3E}">
        <p14:creationId xmlns:p14="http://schemas.microsoft.com/office/powerpoint/2010/main" val="213624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You</a:t>
            </a:r>
            <a:r>
              <a:rPr lang="en-US" baseline="0" dirty="0"/>
              <a:t> might wonder how this all fits together. Usage scenarios like a specific process will map to a business scenario. The business scenarios align to the organization’s business strategy. Let’s take a look at another example.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57AA52-7CBB-4760-B7DF-49C169833C83}"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25638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0E8ADD-5317-4C14-B1BC-530D7C569EE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6/15/2017 9:41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9558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8DFC-F651-364D-820D-456C1D39F858}"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1315335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8DFC-F651-364D-820D-456C1D39F858}"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206075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8DFC-F651-364D-820D-456C1D39F858}"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45487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8DFC-F651-364D-820D-456C1D39F858}"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167433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8D8DFC-F651-364D-820D-456C1D39F858}" type="datetimeFigureOut">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208193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8DFC-F651-364D-820D-456C1D39F858}"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210829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8DFC-F651-364D-820D-456C1D39F858}" type="datetimeFigureOut">
              <a:rPr lang="en-US" smtClean="0"/>
              <a:t>6/15/2017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70429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8DFC-F651-364D-820D-456C1D39F858}" type="datetimeFigureOut">
              <a:rPr lang="en-US" smtClean="0"/>
              <a:t>6/15/2017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13978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8DFC-F651-364D-820D-456C1D39F858}" type="datetimeFigureOut">
              <a:rPr lang="en-US" smtClean="0"/>
              <a:t>6/15/2017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212143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8D8DFC-F651-364D-820D-456C1D39F858}"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362819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8D8DFC-F651-364D-820D-456C1D39F858}" type="datetimeFigureOut">
              <a:rPr lang="en-US" smtClean="0"/>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7008D-FFDB-8741-9368-4556BD7AC4D5}" type="slidenum">
              <a:rPr lang="en-US" smtClean="0"/>
              <a:t>‹#›</a:t>
            </a:fld>
            <a:endParaRPr lang="en-US"/>
          </a:p>
        </p:txBody>
      </p:sp>
    </p:spTree>
    <p:extLst>
      <p:ext uri="{BB962C8B-B14F-4D97-AF65-F5344CB8AC3E}">
        <p14:creationId xmlns:p14="http://schemas.microsoft.com/office/powerpoint/2010/main" val="120655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8DFC-F651-364D-820D-456C1D39F858}" type="datetimeFigureOut">
              <a:rPr lang="en-US" smtClean="0"/>
              <a:t>6/15/2017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7008D-FFDB-8741-9368-4556BD7AC4D5}" type="slidenum">
              <a:rPr lang="en-US" smtClean="0"/>
              <a:t>‹#›</a:t>
            </a:fld>
            <a:endParaRPr lang="en-US"/>
          </a:p>
        </p:txBody>
      </p:sp>
    </p:spTree>
    <p:extLst>
      <p:ext uri="{BB962C8B-B14F-4D97-AF65-F5344CB8AC3E}">
        <p14:creationId xmlns:p14="http://schemas.microsoft.com/office/powerpoint/2010/main" val="1724888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hyperlink" Target="http://www.klstinc.com/connectorg" TargetMode="Externa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hyperlink" Target="http://www.klstinc.com/connectorg"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aka.ms/ProductiivtyLibrar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ragavj.blogspot.com/" TargetMode="External"/><Relationship Id="rId3" Type="http://schemas.openxmlformats.org/officeDocument/2006/relationships/image" Target="../media/image3.emf"/><Relationship Id="rId7" Type="http://schemas.openxmlformats.org/officeDocument/2006/relationships/hyperlink" Target="http://www.linkedin.com/in/ragav"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sip:ragav@klstinc.com" TargetMode="External"/><Relationship Id="rId5" Type="http://schemas.openxmlformats.org/officeDocument/2006/relationships/hyperlink" Target="http://www.twitter.com/ragavj" TargetMode="External"/><Relationship Id="rId4" Type="http://schemas.openxmlformats.org/officeDocument/2006/relationships/hyperlink" Target="http://www.klstinc.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klstinc.com/connectorg" TargetMode="External"/><Relationship Id="rId5" Type="http://schemas.openxmlformats.org/officeDocument/2006/relationships/hyperlink" Target="http://www.klstinc.com/project101" TargetMode="External"/><Relationship Id="rId4" Type="http://schemas.openxmlformats.org/officeDocument/2006/relationships/hyperlink" Target="http://www.klstinc.com/whykls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916"/>
            <a:ext cx="12274798" cy="5484620"/>
          </a:xfrm>
          <a:prstGeom prst="rect">
            <a:avLst/>
          </a:prstGeom>
        </p:spPr>
      </p:pic>
      <p:sp>
        <p:nvSpPr>
          <p:cNvPr id="9" name="TextBox 8"/>
          <p:cNvSpPr txBox="1"/>
          <p:nvPr/>
        </p:nvSpPr>
        <p:spPr>
          <a:xfrm>
            <a:off x="876541" y="2411728"/>
            <a:ext cx="5304451" cy="369332"/>
          </a:xfrm>
          <a:prstGeom prst="rect">
            <a:avLst/>
          </a:prstGeom>
          <a:solidFill>
            <a:schemeClr val="bg1">
              <a:alpha val="60000"/>
            </a:schemeClr>
          </a:solidFill>
        </p:spPr>
        <p:txBody>
          <a:bodyPr wrap="square" rtlCol="0">
            <a:spAutoFit/>
          </a:bodyPr>
          <a:lstStyle/>
          <a:p>
            <a:pPr marL="0" algn="ctr" defTabSz="914400" rtl="0" eaLnBrk="1" latinLnBrk="0" hangingPunct="1"/>
            <a:r>
              <a:rPr lang="en-US" b="1" dirty="0">
                <a:solidFill>
                  <a:srgbClr val="0070C0"/>
                </a:solidFill>
              </a:rPr>
              <a:t>Build a Modern Digital Workplace with Office 365</a:t>
            </a:r>
          </a:p>
        </p:txBody>
      </p:sp>
      <p:grpSp>
        <p:nvGrpSpPr>
          <p:cNvPr id="10" name="Group 9"/>
          <p:cNvGrpSpPr/>
          <p:nvPr/>
        </p:nvGrpSpPr>
        <p:grpSpPr>
          <a:xfrm>
            <a:off x="433802" y="5907735"/>
            <a:ext cx="11618767" cy="820914"/>
            <a:chOff x="433802" y="5907735"/>
            <a:chExt cx="11618767" cy="820914"/>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12" name="Picture 11"/>
            <p:cNvPicPr>
              <a:picLocks noChangeAspect="1"/>
            </p:cNvPicPr>
            <p:nvPr/>
          </p:nvPicPr>
          <p:blipFill>
            <a:blip r:embed="rId4"/>
            <a:stretch>
              <a:fillRect/>
            </a:stretch>
          </p:blipFill>
          <p:spPr>
            <a:xfrm>
              <a:off x="433802" y="6086496"/>
              <a:ext cx="2859932" cy="551726"/>
            </a:xfrm>
            <a:prstGeom prst="rect">
              <a:avLst/>
            </a:prstGeom>
          </p:spPr>
        </p:pic>
      </p:grpSp>
      <p:sp>
        <p:nvSpPr>
          <p:cNvPr id="8" name="TextBox 7"/>
          <p:cNvSpPr txBox="1"/>
          <p:nvPr/>
        </p:nvSpPr>
        <p:spPr>
          <a:xfrm>
            <a:off x="3293734" y="3065291"/>
            <a:ext cx="2907778" cy="369332"/>
          </a:xfrm>
          <a:prstGeom prst="rect">
            <a:avLst/>
          </a:prstGeom>
          <a:solidFill>
            <a:schemeClr val="bg1">
              <a:alpha val="60000"/>
            </a:schemeClr>
          </a:solidFill>
        </p:spPr>
        <p:txBody>
          <a:bodyPr wrap="square" rtlCol="0">
            <a:spAutoFit/>
          </a:bodyPr>
          <a:lstStyle/>
          <a:p>
            <a:pPr marL="0" algn="ctr" defTabSz="914400" rtl="0" eaLnBrk="1" latinLnBrk="0" hangingPunct="1"/>
            <a:r>
              <a:rPr lang="en-US" b="1" dirty="0">
                <a:solidFill>
                  <a:srgbClr val="C00000"/>
                </a:solidFill>
              </a:rPr>
              <a:t>- Ragav Jagannathan, KLST</a:t>
            </a:r>
          </a:p>
        </p:txBody>
      </p:sp>
    </p:spTree>
    <p:extLst>
      <p:ext uri="{BB962C8B-B14F-4D97-AF65-F5344CB8AC3E}">
        <p14:creationId xmlns:p14="http://schemas.microsoft.com/office/powerpoint/2010/main" val="115202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9" name="Title 1"/>
          <p:cNvSpPr txBox="1">
            <a:spLocks/>
          </p:cNvSpPr>
          <p:nvPr/>
        </p:nvSpPr>
        <p:spPr bwMode="auto">
          <a:xfrm>
            <a:off x="524544" y="218596"/>
            <a:ext cx="9144000" cy="20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ea typeface="+mj-ea"/>
                <a:cs typeface="+mj-cs"/>
              </a:rPr>
              <a:t>Modern Tools</a:t>
            </a:r>
          </a:p>
        </p:txBody>
      </p:sp>
    </p:spTree>
    <p:extLst>
      <p:ext uri="{BB962C8B-B14F-4D97-AF65-F5344CB8AC3E}">
        <p14:creationId xmlns:p14="http://schemas.microsoft.com/office/powerpoint/2010/main" val="3652912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43413" y="1235931"/>
            <a:ext cx="7609155" cy="4057372"/>
          </a:xfrm>
          <a:prstGeom prst="roundRect">
            <a:avLst/>
          </a:prstGeom>
          <a:solidFill>
            <a:schemeClr val="accent2"/>
          </a:solidFill>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838200" y="103696"/>
            <a:ext cx="10515600" cy="1008668"/>
          </a:xfrm>
        </p:spPr>
        <p:txBody>
          <a:bodyPr>
            <a:normAutofit/>
          </a:bodyPr>
          <a:lstStyle/>
          <a:p>
            <a:r>
              <a:rPr lang="en-US" sz="5400" dirty="0"/>
              <a:t>“Group based” Collaboration Need</a:t>
            </a:r>
            <a:endParaRPr lang="en-US" sz="5400" dirty="0">
              <a:solidFill>
                <a:schemeClr val="tx1"/>
              </a:solidFill>
            </a:endParaRPr>
          </a:p>
        </p:txBody>
      </p:sp>
      <p:sp>
        <p:nvSpPr>
          <p:cNvPr id="15" name="Content Placeholder 5"/>
          <p:cNvSpPr txBox="1">
            <a:spLocks/>
          </p:cNvSpPr>
          <p:nvPr/>
        </p:nvSpPr>
        <p:spPr>
          <a:xfrm>
            <a:off x="652463" y="1050580"/>
            <a:ext cx="3882036" cy="43786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Siloed Apps -  Friction across applications – multiple logins, difficulty sharing and discovering information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Wasted Time - Context switching between different apps drains attention and time</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Shadow IT - Incomplete toolset can lead to inconsistent security, compliance and risk</a:t>
            </a:r>
          </a:p>
          <a:p>
            <a:pPr lvl="0" algn="l" fontAlgn="base">
              <a:spcAft>
                <a:spcPts val="1200"/>
              </a:spcAft>
            </a:pPr>
            <a:endParaRPr lang="en-US" sz="2000" b="1" dirty="0">
              <a:solidFill>
                <a:srgbClr val="2E2E2E"/>
              </a:solidFill>
              <a:latin typeface="Calibri Light"/>
            </a:endParaRPr>
          </a:p>
        </p:txBody>
      </p:sp>
      <p:cxnSp>
        <p:nvCxnSpPr>
          <p:cNvPr id="371" name="Straight Connector 37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72" name="Group 371"/>
          <p:cNvGrpSpPr/>
          <p:nvPr/>
        </p:nvGrpSpPr>
        <p:grpSpPr>
          <a:xfrm>
            <a:off x="433802" y="5907735"/>
            <a:ext cx="11618767" cy="820914"/>
            <a:chOff x="433802" y="5907735"/>
            <a:chExt cx="11618767" cy="820914"/>
          </a:xfrm>
        </p:grpSpPr>
        <p:pic>
          <p:nvPicPr>
            <p:cNvPr id="373" name="Picture 3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374" name="Picture 373"/>
            <p:cNvPicPr>
              <a:picLocks noChangeAspect="1"/>
            </p:cNvPicPr>
            <p:nvPr/>
          </p:nvPicPr>
          <p:blipFill>
            <a:blip r:embed="rId4"/>
            <a:stretch>
              <a:fillRect/>
            </a:stretch>
          </p:blipFill>
          <p:spPr>
            <a:xfrm>
              <a:off x="433802" y="6086496"/>
              <a:ext cx="2859932" cy="551726"/>
            </a:xfrm>
            <a:prstGeom prst="rect">
              <a:avLst/>
            </a:prstGeom>
          </p:spPr>
        </p:pic>
      </p:grpSp>
      <p:grpSp>
        <p:nvGrpSpPr>
          <p:cNvPr id="113" name="Group 112"/>
          <p:cNvGrpSpPr/>
          <p:nvPr/>
        </p:nvGrpSpPr>
        <p:grpSpPr>
          <a:xfrm>
            <a:off x="5252936" y="2461964"/>
            <a:ext cx="2244264" cy="860722"/>
            <a:chOff x="210522" y="3406768"/>
            <a:chExt cx="2200459" cy="843922"/>
          </a:xfrm>
        </p:grpSpPr>
        <p:sp>
          <p:nvSpPr>
            <p:cNvPr id="114" name="Rectangle 113"/>
            <p:cNvSpPr/>
            <p:nvPr/>
          </p:nvSpPr>
          <p:spPr>
            <a:xfrm>
              <a:off x="210522" y="3938617"/>
              <a:ext cx="2042547" cy="312073"/>
            </a:xfrm>
            <a:prstGeom prst="rect">
              <a:avLst/>
            </a:prstGeom>
          </p:spPr>
          <p:txBody>
            <a:bodyPr wrap="none">
              <a:spAutoFit/>
            </a:bodyPr>
            <a:lstStyle/>
            <a:p>
              <a:pPr algn="r" defTabSz="932563">
                <a:defRPr/>
              </a:pPr>
              <a:r>
                <a:rPr lang="en-US" sz="1428" kern="0" dirty="0">
                  <a:solidFill>
                    <a:srgbClr val="FFFFFF"/>
                  </a:solidFill>
                  <a:latin typeface="Segoe UI Semibold" charset="0"/>
                  <a:ea typeface="Segoe UI Semibold" charset="0"/>
                  <a:cs typeface="Segoe UI Semibold" charset="0"/>
                </a:rPr>
                <a:t>Co-Authoring Content</a:t>
              </a:r>
            </a:p>
          </p:txBody>
        </p:sp>
        <p:grpSp>
          <p:nvGrpSpPr>
            <p:cNvPr id="115" name="Group 114"/>
            <p:cNvGrpSpPr/>
            <p:nvPr/>
          </p:nvGrpSpPr>
          <p:grpSpPr>
            <a:xfrm>
              <a:off x="1917947" y="3406768"/>
              <a:ext cx="493034" cy="493034"/>
              <a:chOff x="9838601" y="2664523"/>
              <a:chExt cx="502920" cy="502920"/>
            </a:xfrm>
          </p:grpSpPr>
          <p:sp>
            <p:nvSpPr>
              <p:cNvPr id="116" name="Speech Bubble: Oval 76"/>
              <p:cNvSpPr/>
              <p:nvPr/>
            </p:nvSpPr>
            <p:spPr bwMode="auto">
              <a:xfrm rot="17126551">
                <a:off x="9838601" y="2664523"/>
                <a:ext cx="502920" cy="502920"/>
              </a:xfrm>
              <a:prstGeom prst="wedgeEllipseCallout">
                <a:avLst>
                  <a:gd name="adj1" fmla="val -62541"/>
                  <a:gd name="adj2" fmla="val 6106"/>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7" name="Freeform 24"/>
              <p:cNvSpPr>
                <a:spLocks noEditPoints="1"/>
              </p:cNvSpPr>
              <p:nvPr/>
            </p:nvSpPr>
            <p:spPr bwMode="auto">
              <a:xfrm>
                <a:off x="9965773" y="2785847"/>
                <a:ext cx="255166" cy="269168"/>
              </a:xfrm>
              <a:custGeom>
                <a:avLst/>
                <a:gdLst>
                  <a:gd name="T0" fmla="*/ 93 w 163"/>
                  <a:gd name="T1" fmla="*/ 54 h 173"/>
                  <a:gd name="T2" fmla="*/ 35 w 163"/>
                  <a:gd name="T3" fmla="*/ 54 h 173"/>
                  <a:gd name="T4" fmla="*/ 35 w 163"/>
                  <a:gd name="T5" fmla="*/ 43 h 173"/>
                  <a:gd name="T6" fmla="*/ 93 w 163"/>
                  <a:gd name="T7" fmla="*/ 43 h 173"/>
                  <a:gd name="T8" fmla="*/ 93 w 163"/>
                  <a:gd name="T9" fmla="*/ 54 h 173"/>
                  <a:gd name="T10" fmla="*/ 35 w 163"/>
                  <a:gd name="T11" fmla="*/ 65 h 173"/>
                  <a:gd name="T12" fmla="*/ 128 w 163"/>
                  <a:gd name="T13" fmla="*/ 65 h 173"/>
                  <a:gd name="T14" fmla="*/ 128 w 163"/>
                  <a:gd name="T15" fmla="*/ 76 h 173"/>
                  <a:gd name="T16" fmla="*/ 35 w 163"/>
                  <a:gd name="T17" fmla="*/ 76 h 173"/>
                  <a:gd name="T18" fmla="*/ 35 w 163"/>
                  <a:gd name="T19" fmla="*/ 65 h 173"/>
                  <a:gd name="T20" fmla="*/ 35 w 163"/>
                  <a:gd name="T21" fmla="*/ 86 h 173"/>
                  <a:gd name="T22" fmla="*/ 128 w 163"/>
                  <a:gd name="T23" fmla="*/ 86 h 173"/>
                  <a:gd name="T24" fmla="*/ 128 w 163"/>
                  <a:gd name="T25" fmla="*/ 97 h 173"/>
                  <a:gd name="T26" fmla="*/ 35 w 163"/>
                  <a:gd name="T27" fmla="*/ 97 h 173"/>
                  <a:gd name="T28" fmla="*/ 35 w 163"/>
                  <a:gd name="T29" fmla="*/ 86 h 173"/>
                  <a:gd name="T30" fmla="*/ 35 w 163"/>
                  <a:gd name="T31" fmla="*/ 108 h 173"/>
                  <a:gd name="T32" fmla="*/ 128 w 163"/>
                  <a:gd name="T33" fmla="*/ 108 h 173"/>
                  <a:gd name="T34" fmla="*/ 128 w 163"/>
                  <a:gd name="T35" fmla="*/ 119 h 173"/>
                  <a:gd name="T36" fmla="*/ 35 w 163"/>
                  <a:gd name="T37" fmla="*/ 119 h 173"/>
                  <a:gd name="T38" fmla="*/ 35 w 163"/>
                  <a:gd name="T39" fmla="*/ 108 h 173"/>
                  <a:gd name="T40" fmla="*/ 35 w 163"/>
                  <a:gd name="T41" fmla="*/ 129 h 173"/>
                  <a:gd name="T42" fmla="*/ 128 w 163"/>
                  <a:gd name="T43" fmla="*/ 129 h 173"/>
                  <a:gd name="T44" fmla="*/ 128 w 163"/>
                  <a:gd name="T45" fmla="*/ 140 h 173"/>
                  <a:gd name="T46" fmla="*/ 35 w 163"/>
                  <a:gd name="T47" fmla="*/ 140 h 173"/>
                  <a:gd name="T48" fmla="*/ 35 w 163"/>
                  <a:gd name="T49" fmla="*/ 129 h 173"/>
                  <a:gd name="T50" fmla="*/ 163 w 163"/>
                  <a:gd name="T51" fmla="*/ 11 h 173"/>
                  <a:gd name="T52" fmla="*/ 163 w 163"/>
                  <a:gd name="T53" fmla="*/ 173 h 173"/>
                  <a:gd name="T54" fmla="*/ 0 w 163"/>
                  <a:gd name="T55" fmla="*/ 173 h 173"/>
                  <a:gd name="T56" fmla="*/ 0 w 163"/>
                  <a:gd name="T57" fmla="*/ 0 h 173"/>
                  <a:gd name="T58" fmla="*/ 24 w 163"/>
                  <a:gd name="T59" fmla="*/ 11 h 173"/>
                  <a:gd name="T60" fmla="*/ 47 w 163"/>
                  <a:gd name="T61" fmla="*/ 0 h 173"/>
                  <a:gd name="T62" fmla="*/ 70 w 163"/>
                  <a:gd name="T63" fmla="*/ 11 h 173"/>
                  <a:gd name="T64" fmla="*/ 93 w 163"/>
                  <a:gd name="T65" fmla="*/ 0 h 173"/>
                  <a:gd name="T66" fmla="*/ 117 w 163"/>
                  <a:gd name="T67" fmla="*/ 11 h 173"/>
                  <a:gd name="T68" fmla="*/ 140 w 163"/>
                  <a:gd name="T69" fmla="*/ 0 h 173"/>
                  <a:gd name="T70" fmla="*/ 163 w 163"/>
                  <a:gd name="T71" fmla="*/ 11 h 173"/>
                  <a:gd name="T72" fmla="*/ 152 w 163"/>
                  <a:gd name="T73" fmla="*/ 18 h 173"/>
                  <a:gd name="T74" fmla="*/ 140 w 163"/>
                  <a:gd name="T75" fmla="*/ 12 h 173"/>
                  <a:gd name="T76" fmla="*/ 128 w 163"/>
                  <a:gd name="T77" fmla="*/ 18 h 173"/>
                  <a:gd name="T78" fmla="*/ 117 w 163"/>
                  <a:gd name="T79" fmla="*/ 23 h 173"/>
                  <a:gd name="T80" fmla="*/ 105 w 163"/>
                  <a:gd name="T81" fmla="*/ 18 h 173"/>
                  <a:gd name="T82" fmla="*/ 93 w 163"/>
                  <a:gd name="T83" fmla="*/ 12 h 173"/>
                  <a:gd name="T84" fmla="*/ 82 w 163"/>
                  <a:gd name="T85" fmla="*/ 18 h 173"/>
                  <a:gd name="T86" fmla="*/ 70 w 163"/>
                  <a:gd name="T87" fmla="*/ 23 h 173"/>
                  <a:gd name="T88" fmla="*/ 58 w 163"/>
                  <a:gd name="T89" fmla="*/ 18 h 173"/>
                  <a:gd name="T90" fmla="*/ 47 w 163"/>
                  <a:gd name="T91" fmla="*/ 12 h 173"/>
                  <a:gd name="T92" fmla="*/ 35 w 163"/>
                  <a:gd name="T93" fmla="*/ 18 h 173"/>
                  <a:gd name="T94" fmla="*/ 24 w 163"/>
                  <a:gd name="T95" fmla="*/ 23 h 173"/>
                  <a:gd name="T96" fmla="*/ 18 w 163"/>
                  <a:gd name="T97" fmla="*/ 20 h 173"/>
                  <a:gd name="T98" fmla="*/ 12 w 163"/>
                  <a:gd name="T99" fmla="*/ 18 h 173"/>
                  <a:gd name="T100" fmla="*/ 12 w 163"/>
                  <a:gd name="T101" fmla="*/ 162 h 173"/>
                  <a:gd name="T102" fmla="*/ 152 w 163"/>
                  <a:gd name="T103" fmla="*/ 162 h 173"/>
                  <a:gd name="T104" fmla="*/ 152 w 163"/>
                  <a:gd name="T105" fmla="*/ 1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 h="173">
                    <a:moveTo>
                      <a:pt x="93" y="54"/>
                    </a:moveTo>
                    <a:cubicBezTo>
                      <a:pt x="35" y="54"/>
                      <a:pt x="35" y="54"/>
                      <a:pt x="35" y="54"/>
                    </a:cubicBezTo>
                    <a:cubicBezTo>
                      <a:pt x="35" y="43"/>
                      <a:pt x="35" y="43"/>
                      <a:pt x="35" y="43"/>
                    </a:cubicBezTo>
                    <a:cubicBezTo>
                      <a:pt x="93" y="43"/>
                      <a:pt x="93" y="43"/>
                      <a:pt x="93" y="43"/>
                    </a:cubicBezTo>
                    <a:cubicBezTo>
                      <a:pt x="93" y="54"/>
                      <a:pt x="93" y="54"/>
                      <a:pt x="93" y="54"/>
                    </a:cubicBezTo>
                    <a:close/>
                    <a:moveTo>
                      <a:pt x="35" y="65"/>
                    </a:moveTo>
                    <a:cubicBezTo>
                      <a:pt x="128" y="65"/>
                      <a:pt x="128" y="65"/>
                      <a:pt x="128" y="65"/>
                    </a:cubicBezTo>
                    <a:cubicBezTo>
                      <a:pt x="128" y="76"/>
                      <a:pt x="128" y="76"/>
                      <a:pt x="128" y="76"/>
                    </a:cubicBezTo>
                    <a:cubicBezTo>
                      <a:pt x="35" y="76"/>
                      <a:pt x="35" y="76"/>
                      <a:pt x="35" y="76"/>
                    </a:cubicBezTo>
                    <a:cubicBezTo>
                      <a:pt x="35" y="65"/>
                      <a:pt x="35" y="65"/>
                      <a:pt x="35" y="65"/>
                    </a:cubicBezTo>
                    <a:close/>
                    <a:moveTo>
                      <a:pt x="35" y="86"/>
                    </a:moveTo>
                    <a:cubicBezTo>
                      <a:pt x="128" y="86"/>
                      <a:pt x="128" y="86"/>
                      <a:pt x="128" y="86"/>
                    </a:cubicBezTo>
                    <a:cubicBezTo>
                      <a:pt x="128" y="97"/>
                      <a:pt x="128" y="97"/>
                      <a:pt x="128" y="97"/>
                    </a:cubicBezTo>
                    <a:cubicBezTo>
                      <a:pt x="35" y="97"/>
                      <a:pt x="35" y="97"/>
                      <a:pt x="35" y="97"/>
                    </a:cubicBezTo>
                    <a:cubicBezTo>
                      <a:pt x="35" y="86"/>
                      <a:pt x="35" y="86"/>
                      <a:pt x="35" y="86"/>
                    </a:cubicBezTo>
                    <a:close/>
                    <a:moveTo>
                      <a:pt x="35" y="108"/>
                    </a:moveTo>
                    <a:cubicBezTo>
                      <a:pt x="128" y="108"/>
                      <a:pt x="128" y="108"/>
                      <a:pt x="128" y="108"/>
                    </a:cubicBezTo>
                    <a:cubicBezTo>
                      <a:pt x="128" y="119"/>
                      <a:pt x="128" y="119"/>
                      <a:pt x="128" y="119"/>
                    </a:cubicBezTo>
                    <a:cubicBezTo>
                      <a:pt x="35" y="119"/>
                      <a:pt x="35" y="119"/>
                      <a:pt x="35" y="119"/>
                    </a:cubicBezTo>
                    <a:cubicBezTo>
                      <a:pt x="35" y="108"/>
                      <a:pt x="35" y="108"/>
                      <a:pt x="35" y="108"/>
                    </a:cubicBezTo>
                    <a:close/>
                    <a:moveTo>
                      <a:pt x="35" y="129"/>
                    </a:moveTo>
                    <a:cubicBezTo>
                      <a:pt x="128" y="129"/>
                      <a:pt x="128" y="129"/>
                      <a:pt x="128" y="129"/>
                    </a:cubicBezTo>
                    <a:cubicBezTo>
                      <a:pt x="128" y="140"/>
                      <a:pt x="128" y="140"/>
                      <a:pt x="128" y="140"/>
                    </a:cubicBezTo>
                    <a:cubicBezTo>
                      <a:pt x="35" y="140"/>
                      <a:pt x="35" y="140"/>
                      <a:pt x="35" y="140"/>
                    </a:cubicBezTo>
                    <a:cubicBezTo>
                      <a:pt x="35" y="129"/>
                      <a:pt x="35" y="129"/>
                      <a:pt x="35" y="129"/>
                    </a:cubicBezTo>
                    <a:close/>
                    <a:moveTo>
                      <a:pt x="163" y="11"/>
                    </a:moveTo>
                    <a:cubicBezTo>
                      <a:pt x="163" y="173"/>
                      <a:pt x="163" y="173"/>
                      <a:pt x="163" y="173"/>
                    </a:cubicBezTo>
                    <a:cubicBezTo>
                      <a:pt x="0" y="173"/>
                      <a:pt x="0" y="173"/>
                      <a:pt x="0" y="173"/>
                    </a:cubicBezTo>
                    <a:cubicBezTo>
                      <a:pt x="0" y="0"/>
                      <a:pt x="0" y="0"/>
                      <a:pt x="0" y="0"/>
                    </a:cubicBezTo>
                    <a:cubicBezTo>
                      <a:pt x="24" y="11"/>
                      <a:pt x="24" y="11"/>
                      <a:pt x="24" y="11"/>
                    </a:cubicBezTo>
                    <a:cubicBezTo>
                      <a:pt x="47" y="0"/>
                      <a:pt x="47" y="0"/>
                      <a:pt x="47" y="0"/>
                    </a:cubicBezTo>
                    <a:cubicBezTo>
                      <a:pt x="70" y="11"/>
                      <a:pt x="70" y="11"/>
                      <a:pt x="70" y="11"/>
                    </a:cubicBezTo>
                    <a:cubicBezTo>
                      <a:pt x="93" y="0"/>
                      <a:pt x="93" y="0"/>
                      <a:pt x="93" y="0"/>
                    </a:cubicBezTo>
                    <a:cubicBezTo>
                      <a:pt x="117" y="11"/>
                      <a:pt x="117" y="11"/>
                      <a:pt x="117" y="11"/>
                    </a:cubicBezTo>
                    <a:cubicBezTo>
                      <a:pt x="140" y="0"/>
                      <a:pt x="140" y="0"/>
                      <a:pt x="140" y="0"/>
                    </a:cubicBezTo>
                    <a:cubicBezTo>
                      <a:pt x="163" y="11"/>
                      <a:pt x="163" y="11"/>
                      <a:pt x="163" y="11"/>
                    </a:cubicBezTo>
                    <a:close/>
                    <a:moveTo>
                      <a:pt x="152" y="18"/>
                    </a:moveTo>
                    <a:cubicBezTo>
                      <a:pt x="140" y="12"/>
                      <a:pt x="140" y="12"/>
                      <a:pt x="140" y="12"/>
                    </a:cubicBezTo>
                    <a:cubicBezTo>
                      <a:pt x="136" y="14"/>
                      <a:pt x="132" y="16"/>
                      <a:pt x="128" y="18"/>
                    </a:cubicBezTo>
                    <a:cubicBezTo>
                      <a:pt x="125" y="19"/>
                      <a:pt x="121" y="21"/>
                      <a:pt x="117" y="23"/>
                    </a:cubicBezTo>
                    <a:cubicBezTo>
                      <a:pt x="113" y="21"/>
                      <a:pt x="109" y="19"/>
                      <a:pt x="105" y="18"/>
                    </a:cubicBezTo>
                    <a:cubicBezTo>
                      <a:pt x="101" y="16"/>
                      <a:pt x="97" y="14"/>
                      <a:pt x="93" y="12"/>
                    </a:cubicBezTo>
                    <a:cubicBezTo>
                      <a:pt x="90" y="14"/>
                      <a:pt x="86" y="16"/>
                      <a:pt x="82" y="18"/>
                    </a:cubicBezTo>
                    <a:cubicBezTo>
                      <a:pt x="78" y="19"/>
                      <a:pt x="74" y="21"/>
                      <a:pt x="70" y="23"/>
                    </a:cubicBezTo>
                    <a:cubicBezTo>
                      <a:pt x="66" y="21"/>
                      <a:pt x="62" y="19"/>
                      <a:pt x="58" y="18"/>
                    </a:cubicBezTo>
                    <a:cubicBezTo>
                      <a:pt x="55" y="16"/>
                      <a:pt x="51" y="14"/>
                      <a:pt x="47" y="12"/>
                    </a:cubicBezTo>
                    <a:cubicBezTo>
                      <a:pt x="43" y="14"/>
                      <a:pt x="39" y="16"/>
                      <a:pt x="35" y="18"/>
                    </a:cubicBezTo>
                    <a:cubicBezTo>
                      <a:pt x="31" y="19"/>
                      <a:pt x="27" y="21"/>
                      <a:pt x="24" y="23"/>
                    </a:cubicBezTo>
                    <a:cubicBezTo>
                      <a:pt x="22" y="22"/>
                      <a:pt x="20" y="21"/>
                      <a:pt x="18" y="20"/>
                    </a:cubicBezTo>
                    <a:cubicBezTo>
                      <a:pt x="16" y="19"/>
                      <a:pt x="14" y="18"/>
                      <a:pt x="12" y="18"/>
                    </a:cubicBezTo>
                    <a:cubicBezTo>
                      <a:pt x="12" y="162"/>
                      <a:pt x="12" y="162"/>
                      <a:pt x="12" y="162"/>
                    </a:cubicBezTo>
                    <a:cubicBezTo>
                      <a:pt x="152" y="162"/>
                      <a:pt x="152" y="162"/>
                      <a:pt x="152" y="162"/>
                    </a:cubicBezTo>
                    <a:cubicBezTo>
                      <a:pt x="152" y="18"/>
                      <a:pt x="152" y="18"/>
                      <a:pt x="152"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6" tIns="44804" rIns="89606" bIns="44804" numCol="1" anchor="t" anchorCtr="0" compatLnSpc="1">
                <a:prstTxWarp prst="textNoShape">
                  <a:avLst/>
                </a:prstTxWarp>
              </a:bodyPr>
              <a:lstStyle/>
              <a:p>
                <a:pPr defTabSz="932563">
                  <a:defRPr/>
                </a:pPr>
                <a:endParaRPr lang="en-US" sz="1763">
                  <a:solidFill>
                    <a:srgbClr val="2C292A"/>
                  </a:solidFill>
                  <a:latin typeface="Segoe UI"/>
                </a:endParaRPr>
              </a:p>
            </p:txBody>
          </p:sp>
        </p:grpSp>
      </p:grpSp>
      <p:grpSp>
        <p:nvGrpSpPr>
          <p:cNvPr id="118" name="Group 117"/>
          <p:cNvGrpSpPr/>
          <p:nvPr/>
        </p:nvGrpSpPr>
        <p:grpSpPr>
          <a:xfrm>
            <a:off x="8754670" y="4348299"/>
            <a:ext cx="2861065" cy="502849"/>
            <a:chOff x="3808876" y="5585764"/>
            <a:chExt cx="2805220" cy="493034"/>
          </a:xfrm>
        </p:grpSpPr>
        <p:sp>
          <p:nvSpPr>
            <p:cNvPr id="119" name="Rectangle 118"/>
            <p:cNvSpPr/>
            <p:nvPr/>
          </p:nvSpPr>
          <p:spPr>
            <a:xfrm>
              <a:off x="4418500" y="5635918"/>
              <a:ext cx="2195596" cy="305982"/>
            </a:xfrm>
            <a:prstGeom prst="rect">
              <a:avLst/>
            </a:prstGeom>
          </p:spPr>
          <p:txBody>
            <a:bodyPr wrap="square">
              <a:spAutoFit/>
            </a:bodyPr>
            <a:lstStyle/>
            <a:p>
              <a:pPr defTabSz="932563">
                <a:defRPr/>
              </a:pPr>
              <a:r>
                <a:rPr lang="en-US" sz="1428" kern="0" dirty="0">
                  <a:solidFill>
                    <a:srgbClr val="FFFFFF"/>
                  </a:solidFill>
                  <a:latin typeface="Segoe UI Semibold" charset="0"/>
                  <a:ea typeface="Segoe UI Semibold" charset="0"/>
                  <a:cs typeface="Segoe UI Semibold" charset="0"/>
                </a:rPr>
                <a:t>Chat-based Workspace</a:t>
              </a:r>
            </a:p>
          </p:txBody>
        </p:sp>
        <p:grpSp>
          <p:nvGrpSpPr>
            <p:cNvPr id="120" name="Group 119"/>
            <p:cNvGrpSpPr/>
            <p:nvPr/>
          </p:nvGrpSpPr>
          <p:grpSpPr>
            <a:xfrm>
              <a:off x="3808876" y="5585764"/>
              <a:ext cx="493034" cy="493034"/>
              <a:chOff x="8538406" y="2665697"/>
              <a:chExt cx="502920" cy="502920"/>
            </a:xfrm>
          </p:grpSpPr>
          <p:sp>
            <p:nvSpPr>
              <p:cNvPr id="121" name="Speech Bubble: Oval 89"/>
              <p:cNvSpPr/>
              <p:nvPr/>
            </p:nvSpPr>
            <p:spPr bwMode="auto">
              <a:xfrm rot="12684797">
                <a:off x="8538406" y="2665697"/>
                <a:ext cx="502920" cy="502920"/>
              </a:xfrm>
              <a:prstGeom prst="wedgeEllipseCallout">
                <a:avLst>
                  <a:gd name="adj1" fmla="val -50599"/>
                  <a:gd name="adj2" fmla="val 57374"/>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2" name="Group 121"/>
              <p:cNvGrpSpPr/>
              <p:nvPr/>
            </p:nvGrpSpPr>
            <p:grpSpPr>
              <a:xfrm>
                <a:off x="8641326" y="2785695"/>
                <a:ext cx="277172" cy="269473"/>
                <a:chOff x="9153656" y="1246386"/>
                <a:chExt cx="1041342" cy="1012418"/>
              </a:xfrm>
            </p:grpSpPr>
            <p:grpSp>
              <p:nvGrpSpPr>
                <p:cNvPr id="123" name="Group 122"/>
                <p:cNvGrpSpPr/>
                <p:nvPr/>
              </p:nvGrpSpPr>
              <p:grpSpPr>
                <a:xfrm>
                  <a:off x="9153656" y="1246386"/>
                  <a:ext cx="1041342" cy="1012418"/>
                  <a:chOff x="3354388" y="3827463"/>
                  <a:chExt cx="285750" cy="277813"/>
                </a:xfrm>
              </p:grpSpPr>
              <p:sp>
                <p:nvSpPr>
                  <p:cNvPr id="128" name="Freeform 136"/>
                  <p:cNvSpPr>
                    <a:spLocks/>
                  </p:cNvSpPr>
                  <p:nvPr/>
                </p:nvSpPr>
                <p:spPr bwMode="auto">
                  <a:xfrm>
                    <a:off x="3354388" y="3827463"/>
                    <a:ext cx="211138" cy="203200"/>
                  </a:xfrm>
                  <a:custGeom>
                    <a:avLst/>
                    <a:gdLst>
                      <a:gd name="T0" fmla="*/ 50 w 133"/>
                      <a:gd name="T1" fmla="*/ 97 h 128"/>
                      <a:gd name="T2" fmla="*/ 19 w 133"/>
                      <a:gd name="T3" fmla="*/ 128 h 128"/>
                      <a:gd name="T4" fmla="*/ 19 w 133"/>
                      <a:gd name="T5" fmla="*/ 95 h 128"/>
                      <a:gd name="T6" fmla="*/ 0 w 133"/>
                      <a:gd name="T7" fmla="*/ 95 h 128"/>
                      <a:gd name="T8" fmla="*/ 0 w 133"/>
                      <a:gd name="T9" fmla="*/ 0 h 128"/>
                      <a:gd name="T10" fmla="*/ 133 w 133"/>
                      <a:gd name="T11" fmla="*/ 0 h 128"/>
                      <a:gd name="T12" fmla="*/ 133 w 133"/>
                      <a:gd name="T13" fmla="*/ 33 h 128"/>
                    </a:gdLst>
                    <a:ahLst/>
                    <a:cxnLst>
                      <a:cxn ang="0">
                        <a:pos x="T0" y="T1"/>
                      </a:cxn>
                      <a:cxn ang="0">
                        <a:pos x="T2" y="T3"/>
                      </a:cxn>
                      <a:cxn ang="0">
                        <a:pos x="T4" y="T5"/>
                      </a:cxn>
                      <a:cxn ang="0">
                        <a:pos x="T6" y="T7"/>
                      </a:cxn>
                      <a:cxn ang="0">
                        <a:pos x="T8" y="T9"/>
                      </a:cxn>
                      <a:cxn ang="0">
                        <a:pos x="T10" y="T11"/>
                      </a:cxn>
                      <a:cxn ang="0">
                        <a:pos x="T12" y="T13"/>
                      </a:cxn>
                    </a:cxnLst>
                    <a:rect l="0" t="0" r="r" b="b"/>
                    <a:pathLst>
                      <a:path w="133" h="128">
                        <a:moveTo>
                          <a:pt x="50" y="97"/>
                        </a:moveTo>
                        <a:lnTo>
                          <a:pt x="19" y="128"/>
                        </a:lnTo>
                        <a:lnTo>
                          <a:pt x="19" y="95"/>
                        </a:lnTo>
                        <a:lnTo>
                          <a:pt x="0" y="95"/>
                        </a:lnTo>
                        <a:lnTo>
                          <a:pt x="0" y="0"/>
                        </a:lnTo>
                        <a:lnTo>
                          <a:pt x="133" y="0"/>
                        </a:lnTo>
                        <a:lnTo>
                          <a:pt x="133" y="33"/>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563">
                      <a:defRPr/>
                    </a:pPr>
                    <a:endParaRPr lang="en-US">
                      <a:solidFill>
                        <a:srgbClr val="2C292A"/>
                      </a:solidFill>
                      <a:latin typeface="Segoe UI"/>
                    </a:endParaRPr>
                  </a:p>
                </p:txBody>
              </p:sp>
              <p:sp>
                <p:nvSpPr>
                  <p:cNvPr id="129" name="Freeform 137"/>
                  <p:cNvSpPr>
                    <a:spLocks/>
                  </p:cNvSpPr>
                  <p:nvPr/>
                </p:nvSpPr>
                <p:spPr bwMode="auto">
                  <a:xfrm>
                    <a:off x="3459163" y="3902076"/>
                    <a:ext cx="180975" cy="203200"/>
                  </a:xfrm>
                  <a:custGeom>
                    <a:avLst/>
                    <a:gdLst>
                      <a:gd name="T0" fmla="*/ 0 w 114"/>
                      <a:gd name="T1" fmla="*/ 95 h 128"/>
                      <a:gd name="T2" fmla="*/ 62 w 114"/>
                      <a:gd name="T3" fmla="*/ 95 h 128"/>
                      <a:gd name="T4" fmla="*/ 95 w 114"/>
                      <a:gd name="T5" fmla="*/ 128 h 128"/>
                      <a:gd name="T6" fmla="*/ 95 w 114"/>
                      <a:gd name="T7" fmla="*/ 95 h 128"/>
                      <a:gd name="T8" fmla="*/ 114 w 114"/>
                      <a:gd name="T9" fmla="*/ 95 h 128"/>
                      <a:gd name="T10" fmla="*/ 114 w 114"/>
                      <a:gd name="T11" fmla="*/ 0 h 128"/>
                      <a:gd name="T12" fmla="*/ 0 w 114"/>
                      <a:gd name="T13" fmla="*/ 0 h 128"/>
                      <a:gd name="T14" fmla="*/ 0 w 114"/>
                      <a:gd name="T15" fmla="*/ 95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28">
                        <a:moveTo>
                          <a:pt x="0" y="95"/>
                        </a:moveTo>
                        <a:lnTo>
                          <a:pt x="62" y="95"/>
                        </a:lnTo>
                        <a:lnTo>
                          <a:pt x="95" y="128"/>
                        </a:lnTo>
                        <a:lnTo>
                          <a:pt x="95" y="95"/>
                        </a:lnTo>
                        <a:lnTo>
                          <a:pt x="114" y="95"/>
                        </a:lnTo>
                        <a:lnTo>
                          <a:pt x="114" y="0"/>
                        </a:lnTo>
                        <a:lnTo>
                          <a:pt x="0" y="0"/>
                        </a:lnTo>
                        <a:lnTo>
                          <a:pt x="0" y="95"/>
                        </a:lnTo>
                        <a:close/>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563">
                      <a:defRPr/>
                    </a:pPr>
                    <a:endParaRPr lang="en-US">
                      <a:solidFill>
                        <a:srgbClr val="2C292A"/>
                      </a:solidFill>
                      <a:latin typeface="Segoe UI"/>
                    </a:endParaRPr>
                  </a:p>
                </p:txBody>
              </p:sp>
            </p:grpSp>
            <p:grpSp>
              <p:nvGrpSpPr>
                <p:cNvPr id="124" name="Group 123"/>
                <p:cNvGrpSpPr/>
                <p:nvPr/>
              </p:nvGrpSpPr>
              <p:grpSpPr>
                <a:xfrm>
                  <a:off x="9677161" y="1784291"/>
                  <a:ext cx="415679" cy="76644"/>
                  <a:chOff x="9636521" y="1784291"/>
                  <a:chExt cx="415679" cy="76644"/>
                </a:xfrm>
              </p:grpSpPr>
              <p:sp>
                <p:nvSpPr>
                  <p:cNvPr id="125" name="Oval 124"/>
                  <p:cNvSpPr/>
                  <p:nvPr/>
                </p:nvSpPr>
                <p:spPr bwMode="auto">
                  <a:xfrm>
                    <a:off x="9636521" y="1784291"/>
                    <a:ext cx="76644" cy="766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6" name="Oval 125"/>
                  <p:cNvSpPr/>
                  <p:nvPr/>
                </p:nvSpPr>
                <p:spPr bwMode="auto">
                  <a:xfrm>
                    <a:off x="9806039" y="1784291"/>
                    <a:ext cx="76644" cy="766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7" name="Oval 126"/>
                  <p:cNvSpPr/>
                  <p:nvPr/>
                </p:nvSpPr>
                <p:spPr bwMode="auto">
                  <a:xfrm>
                    <a:off x="9975556" y="1784291"/>
                    <a:ext cx="76644" cy="766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grpSp>
      <p:grpSp>
        <p:nvGrpSpPr>
          <p:cNvPr id="130" name="Group 129"/>
          <p:cNvGrpSpPr/>
          <p:nvPr/>
        </p:nvGrpSpPr>
        <p:grpSpPr>
          <a:xfrm>
            <a:off x="8273508" y="1545069"/>
            <a:ext cx="2750119" cy="952062"/>
            <a:chOff x="2979399" y="1990676"/>
            <a:chExt cx="2696440" cy="933478"/>
          </a:xfrm>
        </p:grpSpPr>
        <p:sp>
          <p:nvSpPr>
            <p:cNvPr id="131" name="Rectangle 130"/>
            <p:cNvSpPr/>
            <p:nvPr/>
          </p:nvSpPr>
          <p:spPr>
            <a:xfrm>
              <a:off x="2979399" y="2612081"/>
              <a:ext cx="2696440" cy="312073"/>
            </a:xfrm>
            <a:prstGeom prst="rect">
              <a:avLst/>
            </a:prstGeom>
          </p:spPr>
          <p:txBody>
            <a:bodyPr wrap="square">
              <a:spAutoFit/>
            </a:bodyPr>
            <a:lstStyle/>
            <a:p>
              <a:pPr defTabSz="932563">
                <a:defRPr/>
              </a:pPr>
              <a:r>
                <a:rPr lang="en-US" sz="1428" kern="0" dirty="0">
                  <a:solidFill>
                    <a:srgbClr val="FFFFFF"/>
                  </a:solidFill>
                  <a:latin typeface="Segoe UI Semibold" charset="0"/>
                  <a:ea typeface="Segoe UI Semibold" charset="0"/>
                  <a:cs typeface="Segoe UI Semibold" charset="0"/>
                </a:rPr>
                <a:t>Sites &amp; Content Management</a:t>
              </a:r>
            </a:p>
          </p:txBody>
        </p:sp>
        <p:grpSp>
          <p:nvGrpSpPr>
            <p:cNvPr id="132" name="Group 131"/>
            <p:cNvGrpSpPr/>
            <p:nvPr/>
          </p:nvGrpSpPr>
          <p:grpSpPr>
            <a:xfrm>
              <a:off x="3492052" y="1990676"/>
              <a:ext cx="493034" cy="493034"/>
              <a:chOff x="5665194" y="3851182"/>
              <a:chExt cx="502920" cy="502920"/>
            </a:xfrm>
          </p:grpSpPr>
          <p:sp>
            <p:nvSpPr>
              <p:cNvPr id="133" name="Speech Bubble: Oval 73"/>
              <p:cNvSpPr/>
              <p:nvPr/>
            </p:nvSpPr>
            <p:spPr bwMode="auto">
              <a:xfrm rot="10800000" flipH="1">
                <a:off x="5665194" y="3851182"/>
                <a:ext cx="502920" cy="502920"/>
              </a:xfrm>
              <a:prstGeom prst="wedgeEllipseCallout">
                <a:avLst>
                  <a:gd name="adj1" fmla="val -36660"/>
                  <a:gd name="adj2" fmla="val -66223"/>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4" name="Group 133"/>
              <p:cNvGrpSpPr/>
              <p:nvPr/>
            </p:nvGrpSpPr>
            <p:grpSpPr>
              <a:xfrm>
                <a:off x="5746937" y="3950951"/>
                <a:ext cx="349769" cy="280815"/>
                <a:chOff x="689910" y="4654336"/>
                <a:chExt cx="302278" cy="242687"/>
              </a:xfrm>
              <a:solidFill>
                <a:schemeClr val="accent1"/>
              </a:solidFill>
            </p:grpSpPr>
            <p:grpSp>
              <p:nvGrpSpPr>
                <p:cNvPr id="135" name="Group 134"/>
                <p:cNvGrpSpPr/>
                <p:nvPr/>
              </p:nvGrpSpPr>
              <p:grpSpPr>
                <a:xfrm>
                  <a:off x="689910" y="4654336"/>
                  <a:ext cx="242678" cy="175179"/>
                  <a:chOff x="673036" y="4654336"/>
                  <a:chExt cx="242678" cy="175179"/>
                </a:xfrm>
                <a:grpFill/>
              </p:grpSpPr>
              <p:sp>
                <p:nvSpPr>
                  <p:cNvPr id="137" name="Rectangle 2050"/>
                  <p:cNvSpPr>
                    <a:spLocks noChangeArrowheads="1"/>
                  </p:cNvSpPr>
                  <p:nvPr/>
                </p:nvSpPr>
                <p:spPr bwMode="auto">
                  <a:xfrm>
                    <a:off x="787142" y="4794961"/>
                    <a:ext cx="14464" cy="30536"/>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38" name="Rectangle 2051"/>
                  <p:cNvSpPr>
                    <a:spLocks noChangeArrowheads="1"/>
                  </p:cNvSpPr>
                  <p:nvPr/>
                </p:nvSpPr>
                <p:spPr bwMode="auto">
                  <a:xfrm>
                    <a:off x="756607" y="4814247"/>
                    <a:ext cx="75536"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39" name="Freeform 2052"/>
                  <p:cNvSpPr>
                    <a:spLocks/>
                  </p:cNvSpPr>
                  <p:nvPr/>
                </p:nvSpPr>
                <p:spPr bwMode="auto">
                  <a:xfrm>
                    <a:off x="673036" y="4654336"/>
                    <a:ext cx="242678" cy="151875"/>
                  </a:xfrm>
                  <a:custGeom>
                    <a:avLst/>
                    <a:gdLst>
                      <a:gd name="T0" fmla="*/ 186 w 302"/>
                      <a:gd name="T1" fmla="*/ 189 h 189"/>
                      <a:gd name="T2" fmla="*/ 0 w 302"/>
                      <a:gd name="T3" fmla="*/ 189 h 189"/>
                      <a:gd name="T4" fmla="*/ 0 w 302"/>
                      <a:gd name="T5" fmla="*/ 0 h 189"/>
                      <a:gd name="T6" fmla="*/ 302 w 302"/>
                      <a:gd name="T7" fmla="*/ 0 h 189"/>
                      <a:gd name="T8" fmla="*/ 302 w 302"/>
                      <a:gd name="T9" fmla="*/ 66 h 189"/>
                      <a:gd name="T10" fmla="*/ 283 w 302"/>
                      <a:gd name="T11" fmla="*/ 66 h 189"/>
                      <a:gd name="T12" fmla="*/ 283 w 302"/>
                      <a:gd name="T13" fmla="*/ 19 h 189"/>
                      <a:gd name="T14" fmla="*/ 19 w 302"/>
                      <a:gd name="T15" fmla="*/ 19 h 189"/>
                      <a:gd name="T16" fmla="*/ 19 w 302"/>
                      <a:gd name="T17" fmla="*/ 170 h 189"/>
                      <a:gd name="T18" fmla="*/ 186 w 302"/>
                      <a:gd name="T19" fmla="*/ 170 h 189"/>
                      <a:gd name="T20" fmla="*/ 186 w 302"/>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189">
                        <a:moveTo>
                          <a:pt x="186" y="189"/>
                        </a:moveTo>
                        <a:lnTo>
                          <a:pt x="0" y="189"/>
                        </a:lnTo>
                        <a:lnTo>
                          <a:pt x="0" y="0"/>
                        </a:lnTo>
                        <a:lnTo>
                          <a:pt x="302" y="0"/>
                        </a:lnTo>
                        <a:lnTo>
                          <a:pt x="302" y="66"/>
                        </a:lnTo>
                        <a:lnTo>
                          <a:pt x="283" y="66"/>
                        </a:lnTo>
                        <a:lnTo>
                          <a:pt x="283" y="19"/>
                        </a:lnTo>
                        <a:lnTo>
                          <a:pt x="19" y="19"/>
                        </a:lnTo>
                        <a:lnTo>
                          <a:pt x="19" y="170"/>
                        </a:lnTo>
                        <a:lnTo>
                          <a:pt x="186" y="170"/>
                        </a:lnTo>
                        <a:lnTo>
                          <a:pt x="186" y="189"/>
                        </a:lnTo>
                        <a:close/>
                      </a:path>
                    </a:pathLst>
                  </a:cu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0" name="Rectangle 2053"/>
                  <p:cNvSpPr>
                    <a:spLocks noChangeArrowheads="1"/>
                  </p:cNvSpPr>
                  <p:nvPr/>
                </p:nvSpPr>
                <p:spPr bwMode="auto">
                  <a:xfrm>
                    <a:off x="726071" y="4737908"/>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1" name="Rectangle 2054"/>
                  <p:cNvSpPr>
                    <a:spLocks noChangeArrowheads="1"/>
                  </p:cNvSpPr>
                  <p:nvPr/>
                </p:nvSpPr>
                <p:spPr bwMode="auto">
                  <a:xfrm>
                    <a:off x="726071"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2" name="Rectangle 2055"/>
                  <p:cNvSpPr>
                    <a:spLocks noChangeArrowheads="1"/>
                  </p:cNvSpPr>
                  <p:nvPr/>
                </p:nvSpPr>
                <p:spPr bwMode="auto">
                  <a:xfrm>
                    <a:off x="756607" y="4737908"/>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3" name="Rectangle 2056"/>
                  <p:cNvSpPr>
                    <a:spLocks noChangeArrowheads="1"/>
                  </p:cNvSpPr>
                  <p:nvPr/>
                </p:nvSpPr>
                <p:spPr bwMode="auto">
                  <a:xfrm>
                    <a:off x="756607"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4" name="Rectangle 2057"/>
                  <p:cNvSpPr>
                    <a:spLocks noChangeArrowheads="1"/>
                  </p:cNvSpPr>
                  <p:nvPr/>
                </p:nvSpPr>
                <p:spPr bwMode="auto">
                  <a:xfrm>
                    <a:off x="787142" y="4737908"/>
                    <a:ext cx="14464"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5" name="Rectangle 2058"/>
                  <p:cNvSpPr>
                    <a:spLocks noChangeArrowheads="1"/>
                  </p:cNvSpPr>
                  <p:nvPr/>
                </p:nvSpPr>
                <p:spPr bwMode="auto">
                  <a:xfrm>
                    <a:off x="787142" y="4707372"/>
                    <a:ext cx="14464"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6" name="Rectangle 2059"/>
                  <p:cNvSpPr>
                    <a:spLocks noChangeArrowheads="1"/>
                  </p:cNvSpPr>
                  <p:nvPr/>
                </p:nvSpPr>
                <p:spPr bwMode="auto">
                  <a:xfrm>
                    <a:off x="816875" y="4737908"/>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7" name="Rectangle 2060"/>
                  <p:cNvSpPr>
                    <a:spLocks noChangeArrowheads="1"/>
                  </p:cNvSpPr>
                  <p:nvPr/>
                </p:nvSpPr>
                <p:spPr bwMode="auto">
                  <a:xfrm>
                    <a:off x="816875"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48" name="Rectangle 2061"/>
                  <p:cNvSpPr>
                    <a:spLocks noChangeArrowheads="1"/>
                  </p:cNvSpPr>
                  <p:nvPr/>
                </p:nvSpPr>
                <p:spPr bwMode="auto">
                  <a:xfrm>
                    <a:off x="847410"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sp>
              <p:nvSpPr>
                <p:cNvPr id="136" name="Freeform 5"/>
                <p:cNvSpPr>
                  <a:spLocks noEditPoints="1"/>
                </p:cNvSpPr>
                <p:nvPr/>
              </p:nvSpPr>
              <p:spPr bwMode="auto">
                <a:xfrm>
                  <a:off x="854075" y="4757323"/>
                  <a:ext cx="138113" cy="139700"/>
                </a:xfrm>
                <a:custGeom>
                  <a:avLst/>
                  <a:gdLst>
                    <a:gd name="T0" fmla="*/ 63 w 205"/>
                    <a:gd name="T1" fmla="*/ 198 h 207"/>
                    <a:gd name="T2" fmla="*/ 7 w 205"/>
                    <a:gd name="T3" fmla="*/ 144 h 207"/>
                    <a:gd name="T4" fmla="*/ 7 w 205"/>
                    <a:gd name="T5" fmla="*/ 63 h 207"/>
                    <a:gd name="T6" fmla="*/ 63 w 205"/>
                    <a:gd name="T7" fmla="*/ 9 h 207"/>
                    <a:gd name="T8" fmla="*/ 142 w 205"/>
                    <a:gd name="T9" fmla="*/ 9 h 207"/>
                    <a:gd name="T10" fmla="*/ 198 w 205"/>
                    <a:gd name="T11" fmla="*/ 63 h 207"/>
                    <a:gd name="T12" fmla="*/ 198 w 205"/>
                    <a:gd name="T13" fmla="*/ 144 h 207"/>
                    <a:gd name="T14" fmla="*/ 142 w 205"/>
                    <a:gd name="T15" fmla="*/ 198 h 207"/>
                    <a:gd name="T16" fmla="*/ 35 w 205"/>
                    <a:gd name="T17" fmla="*/ 146 h 207"/>
                    <a:gd name="T18" fmla="*/ 74 w 205"/>
                    <a:gd name="T19" fmla="*/ 179 h 207"/>
                    <a:gd name="T20" fmla="*/ 65 w 205"/>
                    <a:gd name="T21" fmla="*/ 146 h 207"/>
                    <a:gd name="T22" fmla="*/ 23 w 205"/>
                    <a:gd name="T23" fmla="*/ 104 h 207"/>
                    <a:gd name="T24" fmla="*/ 25 w 205"/>
                    <a:gd name="T25" fmla="*/ 123 h 207"/>
                    <a:gd name="T26" fmla="*/ 62 w 205"/>
                    <a:gd name="T27" fmla="*/ 114 h 207"/>
                    <a:gd name="T28" fmla="*/ 62 w 205"/>
                    <a:gd name="T29" fmla="*/ 95 h 207"/>
                    <a:gd name="T30" fmla="*/ 25 w 205"/>
                    <a:gd name="T31" fmla="*/ 84 h 207"/>
                    <a:gd name="T32" fmla="*/ 104 w 205"/>
                    <a:gd name="T33" fmla="*/ 25 h 207"/>
                    <a:gd name="T34" fmla="*/ 93 w 205"/>
                    <a:gd name="T35" fmla="*/ 42 h 207"/>
                    <a:gd name="T36" fmla="*/ 88 w 205"/>
                    <a:gd name="T37" fmla="*/ 62 h 207"/>
                    <a:gd name="T38" fmla="*/ 114 w 205"/>
                    <a:gd name="T39" fmla="*/ 53 h 207"/>
                    <a:gd name="T40" fmla="*/ 107 w 205"/>
                    <a:gd name="T41" fmla="*/ 34 h 207"/>
                    <a:gd name="T42" fmla="*/ 84 w 205"/>
                    <a:gd name="T43" fmla="*/ 84 h 207"/>
                    <a:gd name="T44" fmla="*/ 84 w 205"/>
                    <a:gd name="T45" fmla="*/ 104 h 207"/>
                    <a:gd name="T46" fmla="*/ 84 w 205"/>
                    <a:gd name="T47" fmla="*/ 123 h 207"/>
                    <a:gd name="T48" fmla="*/ 121 w 205"/>
                    <a:gd name="T49" fmla="*/ 114 h 207"/>
                    <a:gd name="T50" fmla="*/ 121 w 205"/>
                    <a:gd name="T51" fmla="*/ 95 h 207"/>
                    <a:gd name="T52" fmla="*/ 84 w 205"/>
                    <a:gd name="T53" fmla="*/ 84 h 207"/>
                    <a:gd name="T54" fmla="*/ 180 w 205"/>
                    <a:gd name="T55" fmla="*/ 84 h 207"/>
                    <a:gd name="T56" fmla="*/ 144 w 205"/>
                    <a:gd name="T57" fmla="*/ 95 h 207"/>
                    <a:gd name="T58" fmla="*/ 144 w 205"/>
                    <a:gd name="T59" fmla="*/ 114 h 207"/>
                    <a:gd name="T60" fmla="*/ 180 w 205"/>
                    <a:gd name="T61" fmla="*/ 123 h 207"/>
                    <a:gd name="T62" fmla="*/ 182 w 205"/>
                    <a:gd name="T63" fmla="*/ 104 h 207"/>
                    <a:gd name="T64" fmla="*/ 107 w 205"/>
                    <a:gd name="T65" fmla="*/ 174 h 207"/>
                    <a:gd name="T66" fmla="*/ 114 w 205"/>
                    <a:gd name="T67" fmla="*/ 154 h 207"/>
                    <a:gd name="T68" fmla="*/ 88 w 205"/>
                    <a:gd name="T69" fmla="*/ 146 h 207"/>
                    <a:gd name="T70" fmla="*/ 93 w 205"/>
                    <a:gd name="T71" fmla="*/ 165 h 207"/>
                    <a:gd name="T72" fmla="*/ 104 w 205"/>
                    <a:gd name="T73" fmla="*/ 182 h 207"/>
                    <a:gd name="T74" fmla="*/ 154 w 205"/>
                    <a:gd name="T75" fmla="*/ 167 h 207"/>
                    <a:gd name="T76" fmla="*/ 140 w 205"/>
                    <a:gd name="T77" fmla="*/ 146 h 207"/>
                    <a:gd name="T78" fmla="*/ 132 w 205"/>
                    <a:gd name="T79" fmla="*/ 179 h 207"/>
                    <a:gd name="T80" fmla="*/ 154 w 205"/>
                    <a:gd name="T81" fmla="*/ 42 h 207"/>
                    <a:gd name="T82" fmla="*/ 137 w 205"/>
                    <a:gd name="T83" fmla="*/ 44 h 207"/>
                    <a:gd name="T84" fmla="*/ 172 w 205"/>
                    <a:gd name="T85" fmla="*/ 62 h 207"/>
                    <a:gd name="T86" fmla="*/ 51 w 205"/>
                    <a:gd name="T87" fmla="*/ 42 h 207"/>
                    <a:gd name="T88" fmla="*/ 65 w 205"/>
                    <a:gd name="T89" fmla="*/ 62 h 207"/>
                    <a:gd name="T90" fmla="*/ 74 w 205"/>
                    <a:gd name="T91" fmla="*/ 2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207">
                      <a:moveTo>
                        <a:pt x="104" y="207"/>
                      </a:moveTo>
                      <a:cubicBezTo>
                        <a:pt x="88" y="207"/>
                        <a:pt x="76" y="203"/>
                        <a:pt x="63" y="198"/>
                      </a:cubicBezTo>
                      <a:cubicBezTo>
                        <a:pt x="49" y="193"/>
                        <a:pt x="39" y="186"/>
                        <a:pt x="30" y="177"/>
                      </a:cubicBezTo>
                      <a:cubicBezTo>
                        <a:pt x="21" y="167"/>
                        <a:pt x="13" y="156"/>
                        <a:pt x="7" y="144"/>
                      </a:cubicBezTo>
                      <a:cubicBezTo>
                        <a:pt x="2" y="132"/>
                        <a:pt x="0" y="118"/>
                        <a:pt x="0" y="104"/>
                      </a:cubicBezTo>
                      <a:cubicBezTo>
                        <a:pt x="0" y="90"/>
                        <a:pt x="2" y="76"/>
                        <a:pt x="7" y="63"/>
                      </a:cubicBezTo>
                      <a:cubicBezTo>
                        <a:pt x="13" y="51"/>
                        <a:pt x="21" y="41"/>
                        <a:pt x="30" y="30"/>
                      </a:cubicBezTo>
                      <a:cubicBezTo>
                        <a:pt x="39" y="21"/>
                        <a:pt x="49" y="14"/>
                        <a:pt x="63" y="9"/>
                      </a:cubicBezTo>
                      <a:cubicBezTo>
                        <a:pt x="76" y="4"/>
                        <a:pt x="88" y="0"/>
                        <a:pt x="104" y="0"/>
                      </a:cubicBezTo>
                      <a:cubicBezTo>
                        <a:pt x="118" y="0"/>
                        <a:pt x="130" y="4"/>
                        <a:pt x="142" y="9"/>
                      </a:cubicBezTo>
                      <a:cubicBezTo>
                        <a:pt x="156" y="14"/>
                        <a:pt x="166" y="21"/>
                        <a:pt x="175" y="30"/>
                      </a:cubicBezTo>
                      <a:cubicBezTo>
                        <a:pt x="184" y="41"/>
                        <a:pt x="193" y="51"/>
                        <a:pt x="198" y="63"/>
                      </a:cubicBezTo>
                      <a:cubicBezTo>
                        <a:pt x="203" y="76"/>
                        <a:pt x="205" y="90"/>
                        <a:pt x="205" y="104"/>
                      </a:cubicBezTo>
                      <a:cubicBezTo>
                        <a:pt x="205" y="118"/>
                        <a:pt x="203" y="132"/>
                        <a:pt x="198" y="144"/>
                      </a:cubicBezTo>
                      <a:cubicBezTo>
                        <a:pt x="193" y="156"/>
                        <a:pt x="184" y="167"/>
                        <a:pt x="175" y="177"/>
                      </a:cubicBezTo>
                      <a:cubicBezTo>
                        <a:pt x="166" y="186"/>
                        <a:pt x="156" y="193"/>
                        <a:pt x="142" y="198"/>
                      </a:cubicBezTo>
                      <a:cubicBezTo>
                        <a:pt x="130" y="203"/>
                        <a:pt x="118" y="207"/>
                        <a:pt x="104" y="207"/>
                      </a:cubicBezTo>
                      <a:close/>
                      <a:moveTo>
                        <a:pt x="35" y="146"/>
                      </a:moveTo>
                      <a:cubicBezTo>
                        <a:pt x="39" y="154"/>
                        <a:pt x="46" y="160"/>
                        <a:pt x="51" y="167"/>
                      </a:cubicBezTo>
                      <a:cubicBezTo>
                        <a:pt x="58" y="172"/>
                        <a:pt x="67" y="175"/>
                        <a:pt x="74" y="179"/>
                      </a:cubicBezTo>
                      <a:cubicBezTo>
                        <a:pt x="72" y="174"/>
                        <a:pt x="70" y="168"/>
                        <a:pt x="69" y="163"/>
                      </a:cubicBezTo>
                      <a:cubicBezTo>
                        <a:pt x="67" y="158"/>
                        <a:pt x="67" y="153"/>
                        <a:pt x="65" y="146"/>
                      </a:cubicBezTo>
                      <a:cubicBezTo>
                        <a:pt x="35" y="146"/>
                        <a:pt x="35" y="146"/>
                        <a:pt x="35" y="146"/>
                      </a:cubicBezTo>
                      <a:close/>
                      <a:moveTo>
                        <a:pt x="23" y="104"/>
                      </a:moveTo>
                      <a:cubicBezTo>
                        <a:pt x="23" y="107"/>
                        <a:pt x="23" y="111"/>
                        <a:pt x="23" y="114"/>
                      </a:cubicBezTo>
                      <a:cubicBezTo>
                        <a:pt x="23" y="118"/>
                        <a:pt x="25" y="119"/>
                        <a:pt x="25" y="123"/>
                      </a:cubicBezTo>
                      <a:cubicBezTo>
                        <a:pt x="62" y="123"/>
                        <a:pt x="62" y="123"/>
                        <a:pt x="62" y="123"/>
                      </a:cubicBezTo>
                      <a:cubicBezTo>
                        <a:pt x="62" y="119"/>
                        <a:pt x="62" y="116"/>
                        <a:pt x="62" y="114"/>
                      </a:cubicBezTo>
                      <a:cubicBezTo>
                        <a:pt x="62" y="111"/>
                        <a:pt x="62" y="107"/>
                        <a:pt x="62" y="104"/>
                      </a:cubicBezTo>
                      <a:cubicBezTo>
                        <a:pt x="62" y="100"/>
                        <a:pt x="62" y="97"/>
                        <a:pt x="62" y="95"/>
                      </a:cubicBezTo>
                      <a:cubicBezTo>
                        <a:pt x="62" y="91"/>
                        <a:pt x="62" y="88"/>
                        <a:pt x="62" y="84"/>
                      </a:cubicBezTo>
                      <a:cubicBezTo>
                        <a:pt x="25" y="84"/>
                        <a:pt x="25" y="84"/>
                        <a:pt x="25" y="84"/>
                      </a:cubicBezTo>
                      <a:cubicBezTo>
                        <a:pt x="23" y="91"/>
                        <a:pt x="23" y="97"/>
                        <a:pt x="23" y="104"/>
                      </a:cubicBezTo>
                      <a:close/>
                      <a:moveTo>
                        <a:pt x="104" y="25"/>
                      </a:moveTo>
                      <a:cubicBezTo>
                        <a:pt x="100" y="27"/>
                        <a:pt x="98" y="30"/>
                        <a:pt x="98" y="34"/>
                      </a:cubicBezTo>
                      <a:cubicBezTo>
                        <a:pt x="97" y="35"/>
                        <a:pt x="95" y="39"/>
                        <a:pt x="93" y="42"/>
                      </a:cubicBezTo>
                      <a:cubicBezTo>
                        <a:pt x="93" y="46"/>
                        <a:pt x="91" y="49"/>
                        <a:pt x="91" y="53"/>
                      </a:cubicBezTo>
                      <a:cubicBezTo>
                        <a:pt x="90" y="56"/>
                        <a:pt x="90" y="58"/>
                        <a:pt x="88" y="62"/>
                      </a:cubicBezTo>
                      <a:cubicBezTo>
                        <a:pt x="118" y="62"/>
                        <a:pt x="118" y="62"/>
                        <a:pt x="118" y="62"/>
                      </a:cubicBezTo>
                      <a:cubicBezTo>
                        <a:pt x="116" y="58"/>
                        <a:pt x="116" y="56"/>
                        <a:pt x="114" y="53"/>
                      </a:cubicBezTo>
                      <a:cubicBezTo>
                        <a:pt x="114" y="49"/>
                        <a:pt x="112" y="46"/>
                        <a:pt x="112" y="42"/>
                      </a:cubicBezTo>
                      <a:cubicBezTo>
                        <a:pt x="111" y="39"/>
                        <a:pt x="109" y="35"/>
                        <a:pt x="107" y="34"/>
                      </a:cubicBezTo>
                      <a:cubicBezTo>
                        <a:pt x="105" y="30"/>
                        <a:pt x="105" y="27"/>
                        <a:pt x="104" y="25"/>
                      </a:cubicBezTo>
                      <a:close/>
                      <a:moveTo>
                        <a:pt x="84" y="84"/>
                      </a:moveTo>
                      <a:cubicBezTo>
                        <a:pt x="84" y="88"/>
                        <a:pt x="84" y="91"/>
                        <a:pt x="84" y="95"/>
                      </a:cubicBezTo>
                      <a:cubicBezTo>
                        <a:pt x="84" y="97"/>
                        <a:pt x="84" y="100"/>
                        <a:pt x="84" y="104"/>
                      </a:cubicBezTo>
                      <a:cubicBezTo>
                        <a:pt x="84" y="107"/>
                        <a:pt x="84" y="111"/>
                        <a:pt x="84" y="114"/>
                      </a:cubicBezTo>
                      <a:cubicBezTo>
                        <a:pt x="84" y="116"/>
                        <a:pt x="84" y="119"/>
                        <a:pt x="84" y="123"/>
                      </a:cubicBezTo>
                      <a:cubicBezTo>
                        <a:pt x="119" y="123"/>
                        <a:pt x="119" y="123"/>
                        <a:pt x="119" y="123"/>
                      </a:cubicBezTo>
                      <a:cubicBezTo>
                        <a:pt x="121" y="119"/>
                        <a:pt x="121" y="116"/>
                        <a:pt x="121" y="114"/>
                      </a:cubicBezTo>
                      <a:cubicBezTo>
                        <a:pt x="121" y="111"/>
                        <a:pt x="121" y="107"/>
                        <a:pt x="121" y="104"/>
                      </a:cubicBezTo>
                      <a:cubicBezTo>
                        <a:pt x="121" y="100"/>
                        <a:pt x="121" y="97"/>
                        <a:pt x="121" y="95"/>
                      </a:cubicBezTo>
                      <a:cubicBezTo>
                        <a:pt x="121" y="91"/>
                        <a:pt x="121" y="88"/>
                        <a:pt x="121" y="84"/>
                      </a:cubicBezTo>
                      <a:cubicBezTo>
                        <a:pt x="84" y="84"/>
                        <a:pt x="84" y="84"/>
                        <a:pt x="84" y="84"/>
                      </a:cubicBezTo>
                      <a:close/>
                      <a:moveTo>
                        <a:pt x="182" y="104"/>
                      </a:moveTo>
                      <a:cubicBezTo>
                        <a:pt x="182" y="97"/>
                        <a:pt x="182" y="91"/>
                        <a:pt x="180" y="84"/>
                      </a:cubicBezTo>
                      <a:cubicBezTo>
                        <a:pt x="144" y="84"/>
                        <a:pt x="144" y="84"/>
                        <a:pt x="144" y="84"/>
                      </a:cubicBezTo>
                      <a:cubicBezTo>
                        <a:pt x="144" y="88"/>
                        <a:pt x="144" y="91"/>
                        <a:pt x="144" y="95"/>
                      </a:cubicBezTo>
                      <a:cubicBezTo>
                        <a:pt x="144" y="97"/>
                        <a:pt x="144" y="100"/>
                        <a:pt x="144" y="104"/>
                      </a:cubicBezTo>
                      <a:cubicBezTo>
                        <a:pt x="144" y="107"/>
                        <a:pt x="144" y="111"/>
                        <a:pt x="144" y="114"/>
                      </a:cubicBezTo>
                      <a:cubicBezTo>
                        <a:pt x="144" y="116"/>
                        <a:pt x="144" y="119"/>
                        <a:pt x="144" y="123"/>
                      </a:cubicBezTo>
                      <a:cubicBezTo>
                        <a:pt x="180" y="123"/>
                        <a:pt x="180" y="123"/>
                        <a:pt x="180" y="123"/>
                      </a:cubicBezTo>
                      <a:cubicBezTo>
                        <a:pt x="180" y="119"/>
                        <a:pt x="182" y="118"/>
                        <a:pt x="182" y="114"/>
                      </a:cubicBezTo>
                      <a:cubicBezTo>
                        <a:pt x="182" y="111"/>
                        <a:pt x="182" y="107"/>
                        <a:pt x="182" y="104"/>
                      </a:cubicBezTo>
                      <a:close/>
                      <a:moveTo>
                        <a:pt x="104" y="182"/>
                      </a:moveTo>
                      <a:cubicBezTo>
                        <a:pt x="105" y="181"/>
                        <a:pt x="105" y="177"/>
                        <a:pt x="107" y="174"/>
                      </a:cubicBezTo>
                      <a:cubicBezTo>
                        <a:pt x="109" y="172"/>
                        <a:pt x="111" y="168"/>
                        <a:pt x="112" y="165"/>
                      </a:cubicBezTo>
                      <a:cubicBezTo>
                        <a:pt x="112" y="161"/>
                        <a:pt x="114" y="158"/>
                        <a:pt x="114" y="154"/>
                      </a:cubicBezTo>
                      <a:cubicBezTo>
                        <a:pt x="116" y="153"/>
                        <a:pt x="116" y="149"/>
                        <a:pt x="118" y="146"/>
                      </a:cubicBezTo>
                      <a:cubicBezTo>
                        <a:pt x="88" y="146"/>
                        <a:pt x="88" y="146"/>
                        <a:pt x="88" y="146"/>
                      </a:cubicBezTo>
                      <a:cubicBezTo>
                        <a:pt x="90" y="149"/>
                        <a:pt x="90" y="153"/>
                        <a:pt x="91" y="156"/>
                      </a:cubicBezTo>
                      <a:cubicBezTo>
                        <a:pt x="91" y="158"/>
                        <a:pt x="93" y="161"/>
                        <a:pt x="93" y="165"/>
                      </a:cubicBezTo>
                      <a:cubicBezTo>
                        <a:pt x="95" y="168"/>
                        <a:pt x="97" y="172"/>
                        <a:pt x="98" y="174"/>
                      </a:cubicBezTo>
                      <a:cubicBezTo>
                        <a:pt x="100" y="177"/>
                        <a:pt x="100" y="181"/>
                        <a:pt x="104" y="182"/>
                      </a:cubicBezTo>
                      <a:close/>
                      <a:moveTo>
                        <a:pt x="132" y="179"/>
                      </a:moveTo>
                      <a:cubicBezTo>
                        <a:pt x="139" y="175"/>
                        <a:pt x="147" y="172"/>
                        <a:pt x="154" y="167"/>
                      </a:cubicBezTo>
                      <a:cubicBezTo>
                        <a:pt x="159" y="160"/>
                        <a:pt x="166" y="154"/>
                        <a:pt x="170" y="146"/>
                      </a:cubicBezTo>
                      <a:cubicBezTo>
                        <a:pt x="140" y="146"/>
                        <a:pt x="140" y="146"/>
                        <a:pt x="140" y="146"/>
                      </a:cubicBezTo>
                      <a:cubicBezTo>
                        <a:pt x="139" y="153"/>
                        <a:pt x="139" y="158"/>
                        <a:pt x="137" y="163"/>
                      </a:cubicBezTo>
                      <a:cubicBezTo>
                        <a:pt x="135" y="168"/>
                        <a:pt x="133" y="174"/>
                        <a:pt x="132" y="179"/>
                      </a:cubicBezTo>
                      <a:close/>
                      <a:moveTo>
                        <a:pt x="172" y="62"/>
                      </a:moveTo>
                      <a:cubicBezTo>
                        <a:pt x="166" y="55"/>
                        <a:pt x="161" y="48"/>
                        <a:pt x="154" y="42"/>
                      </a:cubicBezTo>
                      <a:cubicBezTo>
                        <a:pt x="147" y="35"/>
                        <a:pt x="139" y="32"/>
                        <a:pt x="132" y="28"/>
                      </a:cubicBezTo>
                      <a:cubicBezTo>
                        <a:pt x="133" y="34"/>
                        <a:pt x="135" y="39"/>
                        <a:pt x="137" y="44"/>
                      </a:cubicBezTo>
                      <a:cubicBezTo>
                        <a:pt x="139" y="49"/>
                        <a:pt x="139" y="56"/>
                        <a:pt x="140" y="62"/>
                      </a:cubicBezTo>
                      <a:cubicBezTo>
                        <a:pt x="172" y="62"/>
                        <a:pt x="172" y="62"/>
                        <a:pt x="172" y="62"/>
                      </a:cubicBezTo>
                      <a:close/>
                      <a:moveTo>
                        <a:pt x="74" y="28"/>
                      </a:moveTo>
                      <a:cubicBezTo>
                        <a:pt x="67" y="32"/>
                        <a:pt x="58" y="35"/>
                        <a:pt x="51" y="42"/>
                      </a:cubicBezTo>
                      <a:cubicBezTo>
                        <a:pt x="46" y="48"/>
                        <a:pt x="39" y="55"/>
                        <a:pt x="35" y="62"/>
                      </a:cubicBezTo>
                      <a:cubicBezTo>
                        <a:pt x="65" y="62"/>
                        <a:pt x="65" y="62"/>
                        <a:pt x="65" y="62"/>
                      </a:cubicBezTo>
                      <a:cubicBezTo>
                        <a:pt x="67" y="56"/>
                        <a:pt x="67" y="49"/>
                        <a:pt x="69" y="44"/>
                      </a:cubicBezTo>
                      <a:cubicBezTo>
                        <a:pt x="70" y="39"/>
                        <a:pt x="72" y="34"/>
                        <a:pt x="74" y="28"/>
                      </a:cubicBezTo>
                      <a:close/>
                    </a:path>
                  </a:pathLst>
                </a:cu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grpSp>
      </p:grpSp>
      <p:grpSp>
        <p:nvGrpSpPr>
          <p:cNvPr id="149" name="Group 148"/>
          <p:cNvGrpSpPr/>
          <p:nvPr/>
        </p:nvGrpSpPr>
        <p:grpSpPr>
          <a:xfrm>
            <a:off x="5512888" y="3740948"/>
            <a:ext cx="1636993" cy="881575"/>
            <a:chOff x="1166319" y="4842152"/>
            <a:chExt cx="1605041" cy="864368"/>
          </a:xfrm>
        </p:grpSpPr>
        <p:sp>
          <p:nvSpPr>
            <p:cNvPr id="150" name="Rectangle 149"/>
            <p:cNvSpPr/>
            <p:nvPr/>
          </p:nvSpPr>
          <p:spPr>
            <a:xfrm>
              <a:off x="1166319" y="5394447"/>
              <a:ext cx="1556836" cy="312073"/>
            </a:xfrm>
            <a:prstGeom prst="rect">
              <a:avLst/>
            </a:prstGeom>
          </p:spPr>
          <p:txBody>
            <a:bodyPr wrap="none">
              <a:spAutoFit/>
            </a:bodyPr>
            <a:lstStyle/>
            <a:p>
              <a:pPr algn="r" defTabSz="932563">
                <a:defRPr/>
              </a:pPr>
              <a:r>
                <a:rPr lang="en-US" sz="1428" kern="0" dirty="0">
                  <a:solidFill>
                    <a:srgbClr val="FFFFFF"/>
                  </a:solidFill>
                  <a:latin typeface="Segoe UI Semibold" charset="0"/>
                  <a:ea typeface="Segoe UI Semibold" charset="0"/>
                  <a:cs typeface="Segoe UI Semibold" charset="0"/>
                </a:rPr>
                <a:t>Enterprise Social</a:t>
              </a:r>
            </a:p>
          </p:txBody>
        </p:sp>
        <p:grpSp>
          <p:nvGrpSpPr>
            <p:cNvPr id="151" name="Group 150"/>
            <p:cNvGrpSpPr/>
            <p:nvPr/>
          </p:nvGrpSpPr>
          <p:grpSpPr>
            <a:xfrm>
              <a:off x="2278326" y="4842152"/>
              <a:ext cx="493034" cy="493034"/>
              <a:chOff x="5706505" y="4409285"/>
              <a:chExt cx="502920" cy="502920"/>
            </a:xfrm>
          </p:grpSpPr>
          <p:sp>
            <p:nvSpPr>
              <p:cNvPr id="152" name="Speech Bubble: Oval 73"/>
              <p:cNvSpPr/>
              <p:nvPr/>
            </p:nvSpPr>
            <p:spPr bwMode="auto">
              <a:xfrm rot="3552177">
                <a:off x="5706505" y="4409285"/>
                <a:ext cx="502920" cy="502920"/>
              </a:xfrm>
              <a:prstGeom prst="wedgeEllipseCallout">
                <a:avLst>
                  <a:gd name="adj1" fmla="val 32978"/>
                  <a:gd name="adj2" fmla="val 61457"/>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3" name="Freeform 135"/>
              <p:cNvSpPr>
                <a:spLocks noEditPoints="1"/>
              </p:cNvSpPr>
              <p:nvPr/>
            </p:nvSpPr>
            <p:spPr bwMode="auto">
              <a:xfrm>
                <a:off x="5778058" y="4498964"/>
                <a:ext cx="287528" cy="296889"/>
              </a:xfrm>
              <a:custGeom>
                <a:avLst/>
                <a:gdLst>
                  <a:gd name="T0" fmla="*/ 57 w 215"/>
                  <a:gd name="T1" fmla="*/ 80 h 222"/>
                  <a:gd name="T2" fmla="*/ 64 w 215"/>
                  <a:gd name="T3" fmla="*/ 118 h 222"/>
                  <a:gd name="T4" fmla="*/ 33 w 215"/>
                  <a:gd name="T5" fmla="*/ 139 h 222"/>
                  <a:gd name="T6" fmla="*/ 2 w 215"/>
                  <a:gd name="T7" fmla="*/ 118 h 222"/>
                  <a:gd name="T8" fmla="*/ 9 w 215"/>
                  <a:gd name="T9" fmla="*/ 80 h 222"/>
                  <a:gd name="T10" fmla="*/ 33 w 215"/>
                  <a:gd name="T11" fmla="*/ 125 h 222"/>
                  <a:gd name="T12" fmla="*/ 52 w 215"/>
                  <a:gd name="T13" fmla="*/ 112 h 222"/>
                  <a:gd name="T14" fmla="*/ 48 w 215"/>
                  <a:gd name="T15" fmla="*/ 90 h 222"/>
                  <a:gd name="T16" fmla="*/ 25 w 215"/>
                  <a:gd name="T17" fmla="*/ 85 h 222"/>
                  <a:gd name="T18" fmla="*/ 13 w 215"/>
                  <a:gd name="T19" fmla="*/ 104 h 222"/>
                  <a:gd name="T20" fmla="*/ 25 w 215"/>
                  <a:gd name="T21" fmla="*/ 124 h 222"/>
                  <a:gd name="T22" fmla="*/ 203 w 215"/>
                  <a:gd name="T23" fmla="*/ 141 h 222"/>
                  <a:gd name="T24" fmla="*/ 215 w 215"/>
                  <a:gd name="T25" fmla="*/ 174 h 222"/>
                  <a:gd name="T26" fmla="*/ 187 w 215"/>
                  <a:gd name="T27" fmla="*/ 218 h 222"/>
                  <a:gd name="T28" fmla="*/ 135 w 215"/>
                  <a:gd name="T29" fmla="*/ 208 h 222"/>
                  <a:gd name="T30" fmla="*/ 122 w 215"/>
                  <a:gd name="T31" fmla="*/ 164 h 222"/>
                  <a:gd name="T32" fmla="*/ 84 w 215"/>
                  <a:gd name="T33" fmla="*/ 124 h 222"/>
                  <a:gd name="T34" fmla="*/ 98 w 215"/>
                  <a:gd name="T35" fmla="*/ 60 h 222"/>
                  <a:gd name="T36" fmla="*/ 145 w 215"/>
                  <a:gd name="T37" fmla="*/ 42 h 222"/>
                  <a:gd name="T38" fmla="*/ 151 w 215"/>
                  <a:gd name="T39" fmla="*/ 22 h 222"/>
                  <a:gd name="T40" fmla="*/ 182 w 215"/>
                  <a:gd name="T41" fmla="*/ 0 h 222"/>
                  <a:gd name="T42" fmla="*/ 213 w 215"/>
                  <a:gd name="T43" fmla="*/ 22 h 222"/>
                  <a:gd name="T44" fmla="*/ 209 w 215"/>
                  <a:gd name="T45" fmla="*/ 56 h 222"/>
                  <a:gd name="T46" fmla="*/ 199 w 215"/>
                  <a:gd name="T47" fmla="*/ 85 h 222"/>
                  <a:gd name="T48" fmla="*/ 195 w 215"/>
                  <a:gd name="T49" fmla="*/ 134 h 222"/>
                  <a:gd name="T50" fmla="*/ 172 w 215"/>
                  <a:gd name="T51" fmla="*/ 51 h 222"/>
                  <a:gd name="T52" fmla="*/ 182 w 215"/>
                  <a:gd name="T53" fmla="*/ 56 h 222"/>
                  <a:gd name="T54" fmla="*/ 200 w 215"/>
                  <a:gd name="T55" fmla="*/ 43 h 222"/>
                  <a:gd name="T56" fmla="*/ 196 w 215"/>
                  <a:gd name="T57" fmla="*/ 20 h 222"/>
                  <a:gd name="T58" fmla="*/ 174 w 215"/>
                  <a:gd name="T59" fmla="*/ 16 h 222"/>
                  <a:gd name="T60" fmla="*/ 161 w 215"/>
                  <a:gd name="T61" fmla="*/ 35 h 222"/>
                  <a:gd name="T62" fmla="*/ 103 w 215"/>
                  <a:gd name="T63" fmla="*/ 133 h 222"/>
                  <a:gd name="T64" fmla="*/ 144 w 215"/>
                  <a:gd name="T65" fmla="*/ 132 h 222"/>
                  <a:gd name="T66" fmla="*/ 187 w 215"/>
                  <a:gd name="T67" fmla="*/ 116 h 222"/>
                  <a:gd name="T68" fmla="*/ 173 w 215"/>
                  <a:gd name="T69" fmla="*/ 68 h 222"/>
                  <a:gd name="T70" fmla="*/ 157 w 215"/>
                  <a:gd name="T71" fmla="*/ 59 h 222"/>
                  <a:gd name="T72" fmla="*/ 123 w 215"/>
                  <a:gd name="T73" fmla="*/ 60 h 222"/>
                  <a:gd name="T74" fmla="*/ 94 w 215"/>
                  <a:gd name="T75" fmla="*/ 104 h 222"/>
                  <a:gd name="T76" fmla="*/ 192 w 215"/>
                  <a:gd name="T77" fmla="*/ 198 h 222"/>
                  <a:gd name="T78" fmla="*/ 199 w 215"/>
                  <a:gd name="T79" fmla="*/ 160 h 222"/>
                  <a:gd name="T80" fmla="*/ 167 w 215"/>
                  <a:gd name="T81" fmla="*/ 139 h 222"/>
                  <a:gd name="T82" fmla="*/ 137 w 215"/>
                  <a:gd name="T83" fmla="*/ 161 h 222"/>
                  <a:gd name="T84" fmla="*/ 144 w 215"/>
                  <a:gd name="T85" fmla="*/ 19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22">
                    <a:moveTo>
                      <a:pt x="33" y="70"/>
                    </a:moveTo>
                    <a:cubicBezTo>
                      <a:pt x="38" y="70"/>
                      <a:pt x="42" y="71"/>
                      <a:pt x="46" y="72"/>
                    </a:cubicBezTo>
                    <a:cubicBezTo>
                      <a:pt x="50" y="74"/>
                      <a:pt x="54" y="77"/>
                      <a:pt x="57" y="80"/>
                    </a:cubicBezTo>
                    <a:cubicBezTo>
                      <a:pt x="60" y="83"/>
                      <a:pt x="63" y="87"/>
                      <a:pt x="64" y="91"/>
                    </a:cubicBezTo>
                    <a:cubicBezTo>
                      <a:pt x="66" y="95"/>
                      <a:pt x="67" y="100"/>
                      <a:pt x="67" y="104"/>
                    </a:cubicBezTo>
                    <a:cubicBezTo>
                      <a:pt x="67" y="109"/>
                      <a:pt x="66" y="114"/>
                      <a:pt x="64" y="118"/>
                    </a:cubicBezTo>
                    <a:cubicBezTo>
                      <a:pt x="63" y="122"/>
                      <a:pt x="60" y="126"/>
                      <a:pt x="57" y="129"/>
                    </a:cubicBezTo>
                    <a:cubicBezTo>
                      <a:pt x="54" y="132"/>
                      <a:pt x="50" y="135"/>
                      <a:pt x="46" y="136"/>
                    </a:cubicBezTo>
                    <a:cubicBezTo>
                      <a:pt x="42" y="138"/>
                      <a:pt x="38" y="139"/>
                      <a:pt x="33" y="139"/>
                    </a:cubicBezTo>
                    <a:cubicBezTo>
                      <a:pt x="29" y="139"/>
                      <a:pt x="24" y="138"/>
                      <a:pt x="20" y="136"/>
                    </a:cubicBezTo>
                    <a:cubicBezTo>
                      <a:pt x="16" y="135"/>
                      <a:pt x="13" y="132"/>
                      <a:pt x="9" y="129"/>
                    </a:cubicBezTo>
                    <a:cubicBezTo>
                      <a:pt x="6" y="126"/>
                      <a:pt x="4" y="122"/>
                      <a:pt x="2" y="118"/>
                    </a:cubicBezTo>
                    <a:cubicBezTo>
                      <a:pt x="0" y="114"/>
                      <a:pt x="0" y="109"/>
                      <a:pt x="0" y="104"/>
                    </a:cubicBezTo>
                    <a:cubicBezTo>
                      <a:pt x="0" y="100"/>
                      <a:pt x="0" y="95"/>
                      <a:pt x="2" y="91"/>
                    </a:cubicBezTo>
                    <a:cubicBezTo>
                      <a:pt x="4" y="87"/>
                      <a:pt x="6" y="83"/>
                      <a:pt x="9" y="80"/>
                    </a:cubicBezTo>
                    <a:cubicBezTo>
                      <a:pt x="13" y="77"/>
                      <a:pt x="16" y="74"/>
                      <a:pt x="20" y="72"/>
                    </a:cubicBezTo>
                    <a:cubicBezTo>
                      <a:pt x="24" y="71"/>
                      <a:pt x="29" y="70"/>
                      <a:pt x="33" y="70"/>
                    </a:cubicBezTo>
                    <a:close/>
                    <a:moveTo>
                      <a:pt x="33" y="125"/>
                    </a:moveTo>
                    <a:cubicBezTo>
                      <a:pt x="36" y="125"/>
                      <a:pt x="39" y="125"/>
                      <a:pt x="41" y="124"/>
                    </a:cubicBezTo>
                    <a:cubicBezTo>
                      <a:pt x="44" y="122"/>
                      <a:pt x="46" y="121"/>
                      <a:pt x="48" y="119"/>
                    </a:cubicBezTo>
                    <a:cubicBezTo>
                      <a:pt x="49" y="117"/>
                      <a:pt x="51" y="115"/>
                      <a:pt x="52" y="112"/>
                    </a:cubicBezTo>
                    <a:cubicBezTo>
                      <a:pt x="53" y="110"/>
                      <a:pt x="54" y="107"/>
                      <a:pt x="54" y="104"/>
                    </a:cubicBezTo>
                    <a:cubicBezTo>
                      <a:pt x="54" y="101"/>
                      <a:pt x="53" y="99"/>
                      <a:pt x="52" y="96"/>
                    </a:cubicBezTo>
                    <a:cubicBezTo>
                      <a:pt x="51" y="94"/>
                      <a:pt x="49" y="91"/>
                      <a:pt x="48" y="90"/>
                    </a:cubicBezTo>
                    <a:cubicBezTo>
                      <a:pt x="46" y="88"/>
                      <a:pt x="44" y="86"/>
                      <a:pt x="41" y="85"/>
                    </a:cubicBezTo>
                    <a:cubicBezTo>
                      <a:pt x="39" y="84"/>
                      <a:pt x="36" y="84"/>
                      <a:pt x="33" y="84"/>
                    </a:cubicBezTo>
                    <a:cubicBezTo>
                      <a:pt x="31" y="84"/>
                      <a:pt x="28" y="84"/>
                      <a:pt x="25" y="85"/>
                    </a:cubicBezTo>
                    <a:cubicBezTo>
                      <a:pt x="23" y="86"/>
                      <a:pt x="21" y="88"/>
                      <a:pt x="19" y="90"/>
                    </a:cubicBezTo>
                    <a:cubicBezTo>
                      <a:pt x="17" y="91"/>
                      <a:pt x="16" y="94"/>
                      <a:pt x="15" y="96"/>
                    </a:cubicBezTo>
                    <a:cubicBezTo>
                      <a:pt x="14" y="99"/>
                      <a:pt x="13" y="101"/>
                      <a:pt x="13" y="104"/>
                    </a:cubicBezTo>
                    <a:cubicBezTo>
                      <a:pt x="13" y="107"/>
                      <a:pt x="14" y="110"/>
                      <a:pt x="15" y="112"/>
                    </a:cubicBezTo>
                    <a:cubicBezTo>
                      <a:pt x="16" y="115"/>
                      <a:pt x="17" y="117"/>
                      <a:pt x="19" y="119"/>
                    </a:cubicBezTo>
                    <a:cubicBezTo>
                      <a:pt x="21" y="121"/>
                      <a:pt x="23" y="122"/>
                      <a:pt x="25" y="124"/>
                    </a:cubicBezTo>
                    <a:cubicBezTo>
                      <a:pt x="28" y="125"/>
                      <a:pt x="31" y="125"/>
                      <a:pt x="33" y="125"/>
                    </a:cubicBezTo>
                    <a:close/>
                    <a:moveTo>
                      <a:pt x="195" y="134"/>
                    </a:moveTo>
                    <a:cubicBezTo>
                      <a:pt x="198" y="136"/>
                      <a:pt x="201" y="138"/>
                      <a:pt x="203" y="141"/>
                    </a:cubicBezTo>
                    <a:cubicBezTo>
                      <a:pt x="206" y="144"/>
                      <a:pt x="208" y="147"/>
                      <a:pt x="210" y="151"/>
                    </a:cubicBezTo>
                    <a:cubicBezTo>
                      <a:pt x="212" y="154"/>
                      <a:pt x="213" y="158"/>
                      <a:pt x="214" y="162"/>
                    </a:cubicBezTo>
                    <a:cubicBezTo>
                      <a:pt x="215" y="166"/>
                      <a:pt x="215" y="170"/>
                      <a:pt x="215" y="174"/>
                    </a:cubicBezTo>
                    <a:cubicBezTo>
                      <a:pt x="215" y="180"/>
                      <a:pt x="214" y="187"/>
                      <a:pt x="212" y="193"/>
                    </a:cubicBezTo>
                    <a:cubicBezTo>
                      <a:pt x="209" y="198"/>
                      <a:pt x="206" y="204"/>
                      <a:pt x="202" y="208"/>
                    </a:cubicBezTo>
                    <a:cubicBezTo>
                      <a:pt x="197" y="212"/>
                      <a:pt x="192" y="216"/>
                      <a:pt x="187" y="218"/>
                    </a:cubicBezTo>
                    <a:cubicBezTo>
                      <a:pt x="181" y="221"/>
                      <a:pt x="175" y="222"/>
                      <a:pt x="168" y="222"/>
                    </a:cubicBezTo>
                    <a:cubicBezTo>
                      <a:pt x="162" y="222"/>
                      <a:pt x="156" y="221"/>
                      <a:pt x="150" y="218"/>
                    </a:cubicBezTo>
                    <a:cubicBezTo>
                      <a:pt x="144" y="216"/>
                      <a:pt x="139" y="212"/>
                      <a:pt x="135" y="208"/>
                    </a:cubicBezTo>
                    <a:cubicBezTo>
                      <a:pt x="130" y="204"/>
                      <a:pt x="127" y="198"/>
                      <a:pt x="125" y="193"/>
                    </a:cubicBezTo>
                    <a:cubicBezTo>
                      <a:pt x="122" y="187"/>
                      <a:pt x="121" y="180"/>
                      <a:pt x="121" y="174"/>
                    </a:cubicBezTo>
                    <a:cubicBezTo>
                      <a:pt x="121" y="170"/>
                      <a:pt x="121" y="167"/>
                      <a:pt x="122" y="164"/>
                    </a:cubicBezTo>
                    <a:cubicBezTo>
                      <a:pt x="116" y="161"/>
                      <a:pt x="110" y="158"/>
                      <a:pt x="105" y="155"/>
                    </a:cubicBezTo>
                    <a:cubicBezTo>
                      <a:pt x="100" y="151"/>
                      <a:pt x="96" y="146"/>
                      <a:pt x="92" y="141"/>
                    </a:cubicBezTo>
                    <a:cubicBezTo>
                      <a:pt x="88" y="136"/>
                      <a:pt x="86" y="130"/>
                      <a:pt x="84" y="124"/>
                    </a:cubicBezTo>
                    <a:cubicBezTo>
                      <a:pt x="82" y="118"/>
                      <a:pt x="81" y="111"/>
                      <a:pt x="81" y="104"/>
                    </a:cubicBezTo>
                    <a:cubicBezTo>
                      <a:pt x="81" y="96"/>
                      <a:pt x="82" y="88"/>
                      <a:pt x="85" y="80"/>
                    </a:cubicBezTo>
                    <a:cubicBezTo>
                      <a:pt x="89" y="72"/>
                      <a:pt x="93" y="66"/>
                      <a:pt x="98" y="60"/>
                    </a:cubicBezTo>
                    <a:cubicBezTo>
                      <a:pt x="104" y="55"/>
                      <a:pt x="110" y="50"/>
                      <a:pt x="118" y="47"/>
                    </a:cubicBezTo>
                    <a:cubicBezTo>
                      <a:pt x="125" y="44"/>
                      <a:pt x="133" y="42"/>
                      <a:pt x="141" y="42"/>
                    </a:cubicBezTo>
                    <a:cubicBezTo>
                      <a:pt x="142" y="42"/>
                      <a:pt x="144" y="42"/>
                      <a:pt x="145" y="42"/>
                    </a:cubicBezTo>
                    <a:cubicBezTo>
                      <a:pt x="146" y="42"/>
                      <a:pt x="148" y="42"/>
                      <a:pt x="149" y="42"/>
                    </a:cubicBezTo>
                    <a:cubicBezTo>
                      <a:pt x="148" y="40"/>
                      <a:pt x="148" y="37"/>
                      <a:pt x="148" y="35"/>
                    </a:cubicBezTo>
                    <a:cubicBezTo>
                      <a:pt x="148" y="30"/>
                      <a:pt x="149" y="26"/>
                      <a:pt x="151" y="22"/>
                    </a:cubicBezTo>
                    <a:cubicBezTo>
                      <a:pt x="152" y="17"/>
                      <a:pt x="155" y="14"/>
                      <a:pt x="158" y="11"/>
                    </a:cubicBezTo>
                    <a:cubicBezTo>
                      <a:pt x="161" y="7"/>
                      <a:pt x="164" y="5"/>
                      <a:pt x="169" y="3"/>
                    </a:cubicBezTo>
                    <a:cubicBezTo>
                      <a:pt x="173" y="1"/>
                      <a:pt x="177" y="0"/>
                      <a:pt x="182" y="0"/>
                    </a:cubicBezTo>
                    <a:cubicBezTo>
                      <a:pt x="186" y="0"/>
                      <a:pt x="191" y="1"/>
                      <a:pt x="195" y="3"/>
                    </a:cubicBezTo>
                    <a:cubicBezTo>
                      <a:pt x="199" y="5"/>
                      <a:pt x="202" y="7"/>
                      <a:pt x="205" y="11"/>
                    </a:cubicBezTo>
                    <a:cubicBezTo>
                      <a:pt x="208" y="14"/>
                      <a:pt x="211" y="17"/>
                      <a:pt x="213" y="22"/>
                    </a:cubicBezTo>
                    <a:cubicBezTo>
                      <a:pt x="214" y="26"/>
                      <a:pt x="215" y="30"/>
                      <a:pt x="215" y="35"/>
                    </a:cubicBezTo>
                    <a:cubicBezTo>
                      <a:pt x="215" y="39"/>
                      <a:pt x="215" y="43"/>
                      <a:pt x="214" y="46"/>
                    </a:cubicBezTo>
                    <a:cubicBezTo>
                      <a:pt x="212" y="50"/>
                      <a:pt x="211" y="53"/>
                      <a:pt x="209" y="56"/>
                    </a:cubicBezTo>
                    <a:cubicBezTo>
                      <a:pt x="206" y="59"/>
                      <a:pt x="204" y="61"/>
                      <a:pt x="201" y="64"/>
                    </a:cubicBezTo>
                    <a:cubicBezTo>
                      <a:pt x="198" y="66"/>
                      <a:pt x="194" y="67"/>
                      <a:pt x="191" y="68"/>
                    </a:cubicBezTo>
                    <a:cubicBezTo>
                      <a:pt x="194" y="74"/>
                      <a:pt x="197" y="79"/>
                      <a:pt x="199" y="85"/>
                    </a:cubicBezTo>
                    <a:cubicBezTo>
                      <a:pt x="201" y="92"/>
                      <a:pt x="202" y="98"/>
                      <a:pt x="202" y="104"/>
                    </a:cubicBezTo>
                    <a:cubicBezTo>
                      <a:pt x="202" y="109"/>
                      <a:pt x="201" y="115"/>
                      <a:pt x="200" y="119"/>
                    </a:cubicBezTo>
                    <a:cubicBezTo>
                      <a:pt x="199" y="124"/>
                      <a:pt x="197" y="129"/>
                      <a:pt x="195" y="134"/>
                    </a:cubicBezTo>
                    <a:close/>
                    <a:moveTo>
                      <a:pt x="161" y="35"/>
                    </a:moveTo>
                    <a:cubicBezTo>
                      <a:pt x="161" y="39"/>
                      <a:pt x="163" y="43"/>
                      <a:pt x="165" y="47"/>
                    </a:cubicBezTo>
                    <a:cubicBezTo>
                      <a:pt x="168" y="48"/>
                      <a:pt x="170" y="49"/>
                      <a:pt x="172" y="51"/>
                    </a:cubicBezTo>
                    <a:cubicBezTo>
                      <a:pt x="175" y="52"/>
                      <a:pt x="177" y="54"/>
                      <a:pt x="179" y="56"/>
                    </a:cubicBezTo>
                    <a:cubicBezTo>
                      <a:pt x="180" y="56"/>
                      <a:pt x="180" y="56"/>
                      <a:pt x="180" y="56"/>
                    </a:cubicBezTo>
                    <a:cubicBezTo>
                      <a:pt x="181" y="56"/>
                      <a:pt x="181" y="56"/>
                      <a:pt x="182" y="56"/>
                    </a:cubicBezTo>
                    <a:cubicBezTo>
                      <a:pt x="184" y="56"/>
                      <a:pt x="187" y="55"/>
                      <a:pt x="190" y="54"/>
                    </a:cubicBezTo>
                    <a:cubicBezTo>
                      <a:pt x="192" y="53"/>
                      <a:pt x="194" y="52"/>
                      <a:pt x="196" y="50"/>
                    </a:cubicBezTo>
                    <a:cubicBezTo>
                      <a:pt x="198" y="48"/>
                      <a:pt x="199" y="46"/>
                      <a:pt x="200" y="43"/>
                    </a:cubicBezTo>
                    <a:cubicBezTo>
                      <a:pt x="201" y="41"/>
                      <a:pt x="202" y="38"/>
                      <a:pt x="202" y="35"/>
                    </a:cubicBezTo>
                    <a:cubicBezTo>
                      <a:pt x="202" y="32"/>
                      <a:pt x="201" y="29"/>
                      <a:pt x="200" y="27"/>
                    </a:cubicBezTo>
                    <a:cubicBezTo>
                      <a:pt x="199" y="24"/>
                      <a:pt x="198" y="22"/>
                      <a:pt x="196" y="20"/>
                    </a:cubicBezTo>
                    <a:cubicBezTo>
                      <a:pt x="194" y="18"/>
                      <a:pt x="192" y="17"/>
                      <a:pt x="190" y="16"/>
                    </a:cubicBezTo>
                    <a:cubicBezTo>
                      <a:pt x="187" y="15"/>
                      <a:pt x="184" y="14"/>
                      <a:pt x="182" y="14"/>
                    </a:cubicBezTo>
                    <a:cubicBezTo>
                      <a:pt x="179" y="14"/>
                      <a:pt x="176" y="15"/>
                      <a:pt x="174" y="16"/>
                    </a:cubicBezTo>
                    <a:cubicBezTo>
                      <a:pt x="171" y="17"/>
                      <a:pt x="169" y="18"/>
                      <a:pt x="167" y="20"/>
                    </a:cubicBezTo>
                    <a:cubicBezTo>
                      <a:pt x="166" y="22"/>
                      <a:pt x="164" y="24"/>
                      <a:pt x="163" y="27"/>
                    </a:cubicBezTo>
                    <a:cubicBezTo>
                      <a:pt x="162" y="29"/>
                      <a:pt x="161" y="32"/>
                      <a:pt x="161" y="35"/>
                    </a:cubicBezTo>
                    <a:close/>
                    <a:moveTo>
                      <a:pt x="94" y="104"/>
                    </a:moveTo>
                    <a:cubicBezTo>
                      <a:pt x="94" y="110"/>
                      <a:pt x="95" y="115"/>
                      <a:pt x="96" y="119"/>
                    </a:cubicBezTo>
                    <a:cubicBezTo>
                      <a:pt x="98" y="124"/>
                      <a:pt x="100" y="129"/>
                      <a:pt x="103" y="133"/>
                    </a:cubicBezTo>
                    <a:cubicBezTo>
                      <a:pt x="106" y="137"/>
                      <a:pt x="109" y="141"/>
                      <a:pt x="113" y="144"/>
                    </a:cubicBezTo>
                    <a:cubicBezTo>
                      <a:pt x="117" y="147"/>
                      <a:pt x="122" y="149"/>
                      <a:pt x="127" y="151"/>
                    </a:cubicBezTo>
                    <a:cubicBezTo>
                      <a:pt x="131" y="143"/>
                      <a:pt x="137" y="136"/>
                      <a:pt x="144" y="132"/>
                    </a:cubicBezTo>
                    <a:cubicBezTo>
                      <a:pt x="151" y="127"/>
                      <a:pt x="159" y="125"/>
                      <a:pt x="168" y="125"/>
                    </a:cubicBezTo>
                    <a:cubicBezTo>
                      <a:pt x="173" y="125"/>
                      <a:pt x="178" y="126"/>
                      <a:pt x="183" y="127"/>
                    </a:cubicBezTo>
                    <a:cubicBezTo>
                      <a:pt x="185" y="124"/>
                      <a:pt x="186" y="120"/>
                      <a:pt x="187" y="116"/>
                    </a:cubicBezTo>
                    <a:cubicBezTo>
                      <a:pt x="188" y="112"/>
                      <a:pt x="188" y="108"/>
                      <a:pt x="188" y="104"/>
                    </a:cubicBezTo>
                    <a:cubicBezTo>
                      <a:pt x="188" y="97"/>
                      <a:pt x="187" y="91"/>
                      <a:pt x="184" y="85"/>
                    </a:cubicBezTo>
                    <a:cubicBezTo>
                      <a:pt x="182" y="79"/>
                      <a:pt x="178" y="73"/>
                      <a:pt x="173" y="68"/>
                    </a:cubicBezTo>
                    <a:cubicBezTo>
                      <a:pt x="173" y="68"/>
                      <a:pt x="173" y="68"/>
                      <a:pt x="173" y="68"/>
                    </a:cubicBezTo>
                    <a:cubicBezTo>
                      <a:pt x="170" y="66"/>
                      <a:pt x="168" y="64"/>
                      <a:pt x="165" y="63"/>
                    </a:cubicBezTo>
                    <a:cubicBezTo>
                      <a:pt x="163" y="61"/>
                      <a:pt x="160" y="60"/>
                      <a:pt x="157" y="59"/>
                    </a:cubicBezTo>
                    <a:cubicBezTo>
                      <a:pt x="157" y="59"/>
                      <a:pt x="157" y="59"/>
                      <a:pt x="157" y="59"/>
                    </a:cubicBezTo>
                    <a:cubicBezTo>
                      <a:pt x="152" y="57"/>
                      <a:pt x="147" y="56"/>
                      <a:pt x="141" y="56"/>
                    </a:cubicBezTo>
                    <a:cubicBezTo>
                      <a:pt x="135" y="56"/>
                      <a:pt x="129" y="57"/>
                      <a:pt x="123" y="60"/>
                    </a:cubicBezTo>
                    <a:cubicBezTo>
                      <a:pt x="117" y="62"/>
                      <a:pt x="112" y="66"/>
                      <a:pt x="108" y="70"/>
                    </a:cubicBezTo>
                    <a:cubicBezTo>
                      <a:pt x="104" y="74"/>
                      <a:pt x="100" y="80"/>
                      <a:pt x="98" y="85"/>
                    </a:cubicBezTo>
                    <a:cubicBezTo>
                      <a:pt x="95" y="91"/>
                      <a:pt x="94" y="98"/>
                      <a:pt x="94" y="104"/>
                    </a:cubicBezTo>
                    <a:close/>
                    <a:moveTo>
                      <a:pt x="168" y="208"/>
                    </a:moveTo>
                    <a:cubicBezTo>
                      <a:pt x="173" y="208"/>
                      <a:pt x="177" y="207"/>
                      <a:pt x="181" y="206"/>
                    </a:cubicBezTo>
                    <a:cubicBezTo>
                      <a:pt x="185" y="204"/>
                      <a:pt x="189" y="201"/>
                      <a:pt x="192" y="198"/>
                    </a:cubicBezTo>
                    <a:cubicBezTo>
                      <a:pt x="195" y="195"/>
                      <a:pt x="197" y="191"/>
                      <a:pt x="199" y="187"/>
                    </a:cubicBezTo>
                    <a:cubicBezTo>
                      <a:pt x="201" y="183"/>
                      <a:pt x="202" y="178"/>
                      <a:pt x="202" y="174"/>
                    </a:cubicBezTo>
                    <a:cubicBezTo>
                      <a:pt x="202" y="169"/>
                      <a:pt x="201" y="164"/>
                      <a:pt x="199" y="160"/>
                    </a:cubicBezTo>
                    <a:cubicBezTo>
                      <a:pt x="197" y="156"/>
                      <a:pt x="195" y="152"/>
                      <a:pt x="192" y="149"/>
                    </a:cubicBezTo>
                    <a:cubicBezTo>
                      <a:pt x="189" y="146"/>
                      <a:pt x="185" y="143"/>
                      <a:pt x="181" y="142"/>
                    </a:cubicBezTo>
                    <a:cubicBezTo>
                      <a:pt x="176" y="140"/>
                      <a:pt x="172" y="139"/>
                      <a:pt x="167" y="139"/>
                    </a:cubicBezTo>
                    <a:cubicBezTo>
                      <a:pt x="163" y="139"/>
                      <a:pt x="158" y="140"/>
                      <a:pt x="154" y="142"/>
                    </a:cubicBezTo>
                    <a:cubicBezTo>
                      <a:pt x="150" y="144"/>
                      <a:pt x="147" y="146"/>
                      <a:pt x="144" y="150"/>
                    </a:cubicBezTo>
                    <a:cubicBezTo>
                      <a:pt x="141" y="153"/>
                      <a:pt x="139" y="156"/>
                      <a:pt x="137" y="161"/>
                    </a:cubicBezTo>
                    <a:cubicBezTo>
                      <a:pt x="135" y="165"/>
                      <a:pt x="134" y="169"/>
                      <a:pt x="134" y="174"/>
                    </a:cubicBezTo>
                    <a:cubicBezTo>
                      <a:pt x="134" y="178"/>
                      <a:pt x="135" y="183"/>
                      <a:pt x="137" y="187"/>
                    </a:cubicBezTo>
                    <a:cubicBezTo>
                      <a:pt x="139" y="191"/>
                      <a:pt x="141" y="195"/>
                      <a:pt x="144" y="198"/>
                    </a:cubicBezTo>
                    <a:cubicBezTo>
                      <a:pt x="147" y="201"/>
                      <a:pt x="151" y="204"/>
                      <a:pt x="155" y="206"/>
                    </a:cubicBezTo>
                    <a:cubicBezTo>
                      <a:pt x="159" y="207"/>
                      <a:pt x="164" y="208"/>
                      <a:pt x="168" y="208"/>
                    </a:cubicBezTo>
                    <a:close/>
                  </a:path>
                </a:pathLst>
              </a:custGeom>
              <a:solidFill>
                <a:schemeClr val="accent1"/>
              </a:solidFill>
              <a:ln>
                <a:noFill/>
              </a:ln>
              <a:extLst/>
            </p:spPr>
            <p:txBody>
              <a:bodyPr vert="horz" wrap="square" lIns="89606" tIns="44804" rIns="89606" bIns="44804" numCol="1" anchor="t" anchorCtr="0" compatLnSpc="1">
                <a:prstTxWarp prst="textNoShape">
                  <a:avLst/>
                </a:prstTxWarp>
              </a:bodyPr>
              <a:lstStyle/>
              <a:p>
                <a:pPr defTabSz="932563">
                  <a:defRPr/>
                </a:pPr>
                <a:endParaRPr lang="en-US" sz="1763">
                  <a:solidFill>
                    <a:srgbClr val="2C292A"/>
                  </a:solidFill>
                  <a:latin typeface="Segoe UI"/>
                </a:endParaRPr>
              </a:p>
            </p:txBody>
          </p:sp>
        </p:grpSp>
      </p:grpSp>
      <p:grpSp>
        <p:nvGrpSpPr>
          <p:cNvPr id="154" name="Group 153"/>
          <p:cNvGrpSpPr/>
          <p:nvPr/>
        </p:nvGrpSpPr>
        <p:grpSpPr>
          <a:xfrm>
            <a:off x="5655685" y="1198621"/>
            <a:ext cx="1545321" cy="872279"/>
            <a:chOff x="543509" y="1953930"/>
            <a:chExt cx="1515158" cy="855253"/>
          </a:xfrm>
        </p:grpSpPr>
        <p:sp>
          <p:nvSpPr>
            <p:cNvPr id="155" name="Rectangle 154"/>
            <p:cNvSpPr/>
            <p:nvPr/>
          </p:nvSpPr>
          <p:spPr>
            <a:xfrm>
              <a:off x="543509" y="1953930"/>
              <a:ext cx="1515158" cy="312073"/>
            </a:xfrm>
            <a:prstGeom prst="rect">
              <a:avLst/>
            </a:prstGeom>
          </p:spPr>
          <p:txBody>
            <a:bodyPr wrap="none">
              <a:spAutoFit/>
            </a:bodyPr>
            <a:lstStyle/>
            <a:p>
              <a:pPr defTabSz="932563">
                <a:defRPr/>
              </a:pPr>
              <a:r>
                <a:rPr lang="en-US" sz="1428" kern="0" dirty="0">
                  <a:solidFill>
                    <a:srgbClr val="FFFFFF"/>
                  </a:solidFill>
                  <a:latin typeface="Segoe UI Semibold" charset="0"/>
                  <a:ea typeface="Segoe UI Semibold" charset="0"/>
                  <a:cs typeface="Segoe UI Semibold" charset="0"/>
                </a:rPr>
                <a:t>Mail &amp; Calendar</a:t>
              </a:r>
            </a:p>
          </p:txBody>
        </p:sp>
        <p:sp>
          <p:nvSpPr>
            <p:cNvPr id="156" name="Speech Bubble: Oval 79"/>
            <p:cNvSpPr/>
            <p:nvPr/>
          </p:nvSpPr>
          <p:spPr bwMode="auto">
            <a:xfrm rot="2701255">
              <a:off x="841647" y="2316149"/>
              <a:ext cx="493034" cy="493034"/>
            </a:xfrm>
            <a:prstGeom prst="wedgeEllipseCallout">
              <a:avLst>
                <a:gd name="adj1" fmla="val -57568"/>
                <a:gd name="adj2" fmla="val -29535"/>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7" name="Group 156"/>
            <p:cNvGrpSpPr/>
            <p:nvPr/>
          </p:nvGrpSpPr>
          <p:grpSpPr>
            <a:xfrm>
              <a:off x="950838" y="2453255"/>
              <a:ext cx="290338" cy="248097"/>
              <a:chOff x="5880828" y="1920074"/>
              <a:chExt cx="334225" cy="285599"/>
            </a:xfrm>
          </p:grpSpPr>
          <p:grpSp>
            <p:nvGrpSpPr>
              <p:cNvPr id="158" name="Group 157"/>
              <p:cNvGrpSpPr/>
              <p:nvPr/>
            </p:nvGrpSpPr>
            <p:grpSpPr>
              <a:xfrm>
                <a:off x="5880828" y="1920074"/>
                <a:ext cx="292436" cy="201413"/>
                <a:chOff x="8323133" y="1659154"/>
                <a:chExt cx="394219" cy="271516"/>
              </a:xfrm>
            </p:grpSpPr>
            <p:sp>
              <p:nvSpPr>
                <p:cNvPr id="179" name="Freeform 2153"/>
                <p:cNvSpPr>
                  <a:spLocks noEditPoints="1"/>
                </p:cNvSpPr>
                <p:nvPr/>
              </p:nvSpPr>
              <p:spPr bwMode="auto">
                <a:xfrm>
                  <a:off x="8323133" y="1659154"/>
                  <a:ext cx="394219" cy="271516"/>
                </a:xfrm>
                <a:custGeom>
                  <a:avLst/>
                  <a:gdLst>
                    <a:gd name="T0" fmla="*/ 283 w 302"/>
                    <a:gd name="T1" fmla="*/ 189 h 208"/>
                    <a:gd name="T2" fmla="*/ 19 w 302"/>
                    <a:gd name="T3" fmla="*/ 189 h 208"/>
                    <a:gd name="T4" fmla="*/ 19 w 302"/>
                    <a:gd name="T5" fmla="*/ 19 h 208"/>
                    <a:gd name="T6" fmla="*/ 283 w 302"/>
                    <a:gd name="T7" fmla="*/ 19 h 208"/>
                    <a:gd name="T8" fmla="*/ 283 w 302"/>
                    <a:gd name="T9" fmla="*/ 189 h 208"/>
                    <a:gd name="T10" fmla="*/ 302 w 302"/>
                    <a:gd name="T11" fmla="*/ 0 h 208"/>
                    <a:gd name="T12" fmla="*/ 0 w 302"/>
                    <a:gd name="T13" fmla="*/ 0 h 208"/>
                    <a:gd name="T14" fmla="*/ 0 w 302"/>
                    <a:gd name="T15" fmla="*/ 208 h 208"/>
                    <a:gd name="T16" fmla="*/ 302 w 302"/>
                    <a:gd name="T17" fmla="*/ 208 h 208"/>
                    <a:gd name="T18" fmla="*/ 302 w 302"/>
                    <a:gd name="T1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08">
                      <a:moveTo>
                        <a:pt x="283" y="189"/>
                      </a:moveTo>
                      <a:lnTo>
                        <a:pt x="19" y="189"/>
                      </a:lnTo>
                      <a:lnTo>
                        <a:pt x="19" y="19"/>
                      </a:lnTo>
                      <a:lnTo>
                        <a:pt x="283" y="19"/>
                      </a:lnTo>
                      <a:lnTo>
                        <a:pt x="283" y="189"/>
                      </a:lnTo>
                      <a:close/>
                      <a:moveTo>
                        <a:pt x="302" y="0"/>
                      </a:moveTo>
                      <a:lnTo>
                        <a:pt x="0" y="0"/>
                      </a:lnTo>
                      <a:lnTo>
                        <a:pt x="0" y="208"/>
                      </a:lnTo>
                      <a:lnTo>
                        <a:pt x="302" y="208"/>
                      </a:lnTo>
                      <a:lnTo>
                        <a:pt x="302" y="0"/>
                      </a:lnTo>
                      <a:close/>
                    </a:path>
                  </a:pathLst>
                </a:custGeom>
                <a:solidFill>
                  <a:schemeClr val="accent1"/>
                </a:solidFill>
                <a:ln w="190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63">
                    <a:defRPr/>
                  </a:pPr>
                  <a:endParaRPr lang="en-US">
                    <a:solidFill>
                      <a:srgbClr val="F1EFED"/>
                    </a:solidFill>
                    <a:latin typeface="Segoe UI"/>
                  </a:endParaRPr>
                </a:p>
              </p:txBody>
            </p:sp>
            <p:sp>
              <p:nvSpPr>
                <p:cNvPr id="180" name="Freeform 2154"/>
                <p:cNvSpPr>
                  <a:spLocks/>
                </p:cNvSpPr>
                <p:nvPr/>
              </p:nvSpPr>
              <p:spPr bwMode="auto">
                <a:xfrm>
                  <a:off x="8328354" y="1659154"/>
                  <a:ext cx="386388" cy="148811"/>
                </a:xfrm>
                <a:custGeom>
                  <a:avLst/>
                  <a:gdLst>
                    <a:gd name="T0" fmla="*/ 147 w 296"/>
                    <a:gd name="T1" fmla="*/ 114 h 114"/>
                    <a:gd name="T2" fmla="*/ 0 w 296"/>
                    <a:gd name="T3" fmla="*/ 17 h 114"/>
                    <a:gd name="T4" fmla="*/ 12 w 296"/>
                    <a:gd name="T5" fmla="*/ 0 h 114"/>
                    <a:gd name="T6" fmla="*/ 147 w 296"/>
                    <a:gd name="T7" fmla="*/ 92 h 114"/>
                    <a:gd name="T8" fmla="*/ 284 w 296"/>
                    <a:gd name="T9" fmla="*/ 0 h 114"/>
                    <a:gd name="T10" fmla="*/ 296 w 296"/>
                    <a:gd name="T11" fmla="*/ 17 h 114"/>
                    <a:gd name="T12" fmla="*/ 147 w 296"/>
                    <a:gd name="T13" fmla="*/ 114 h 114"/>
                  </a:gdLst>
                  <a:ahLst/>
                  <a:cxnLst>
                    <a:cxn ang="0">
                      <a:pos x="T0" y="T1"/>
                    </a:cxn>
                    <a:cxn ang="0">
                      <a:pos x="T2" y="T3"/>
                    </a:cxn>
                    <a:cxn ang="0">
                      <a:pos x="T4" y="T5"/>
                    </a:cxn>
                    <a:cxn ang="0">
                      <a:pos x="T6" y="T7"/>
                    </a:cxn>
                    <a:cxn ang="0">
                      <a:pos x="T8" y="T9"/>
                    </a:cxn>
                    <a:cxn ang="0">
                      <a:pos x="T10" y="T11"/>
                    </a:cxn>
                    <a:cxn ang="0">
                      <a:pos x="T12" y="T13"/>
                    </a:cxn>
                  </a:cxnLst>
                  <a:rect l="0" t="0" r="r" b="b"/>
                  <a:pathLst>
                    <a:path w="296" h="114">
                      <a:moveTo>
                        <a:pt x="147" y="114"/>
                      </a:moveTo>
                      <a:lnTo>
                        <a:pt x="0" y="17"/>
                      </a:lnTo>
                      <a:lnTo>
                        <a:pt x="12" y="0"/>
                      </a:lnTo>
                      <a:lnTo>
                        <a:pt x="147" y="92"/>
                      </a:lnTo>
                      <a:lnTo>
                        <a:pt x="284" y="0"/>
                      </a:lnTo>
                      <a:lnTo>
                        <a:pt x="296" y="17"/>
                      </a:lnTo>
                      <a:lnTo>
                        <a:pt x="147" y="114"/>
                      </a:lnTo>
                      <a:close/>
                    </a:path>
                  </a:pathLst>
                </a:custGeom>
                <a:solidFill>
                  <a:schemeClr val="accent1"/>
                </a:solidFill>
                <a:ln w="190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63">
                    <a:defRPr/>
                  </a:pPr>
                  <a:endParaRPr lang="en-US">
                    <a:solidFill>
                      <a:srgbClr val="F1EFED"/>
                    </a:solidFill>
                    <a:latin typeface="Segoe UI"/>
                  </a:endParaRPr>
                </a:p>
              </p:txBody>
            </p:sp>
          </p:grpSp>
          <p:grpSp>
            <p:nvGrpSpPr>
              <p:cNvPr id="159" name="Group 158"/>
              <p:cNvGrpSpPr/>
              <p:nvPr/>
            </p:nvGrpSpPr>
            <p:grpSpPr>
              <a:xfrm>
                <a:off x="6012694" y="2017858"/>
                <a:ext cx="202359" cy="187815"/>
                <a:chOff x="6012694" y="2017858"/>
                <a:chExt cx="275857" cy="256031"/>
              </a:xfrm>
            </p:grpSpPr>
            <p:sp>
              <p:nvSpPr>
                <p:cNvPr id="160" name="Freeform 1862"/>
                <p:cNvSpPr>
                  <a:spLocks noEditPoints="1"/>
                </p:cNvSpPr>
                <p:nvPr/>
              </p:nvSpPr>
              <p:spPr bwMode="auto">
                <a:xfrm>
                  <a:off x="6012694" y="2032533"/>
                  <a:ext cx="273159" cy="238902"/>
                </a:xfrm>
                <a:prstGeom prst="rect">
                  <a:avLst/>
                </a:prstGeom>
                <a:solidFill>
                  <a:schemeClr val="bg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1" name="Rectangle 1846"/>
                <p:cNvSpPr>
                  <a:spLocks noChangeArrowheads="1"/>
                </p:cNvSpPr>
                <p:nvPr/>
              </p:nvSpPr>
              <p:spPr bwMode="auto">
                <a:xfrm>
                  <a:off x="6118165"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2" name="Rectangle 1847"/>
                <p:cNvSpPr>
                  <a:spLocks noChangeArrowheads="1"/>
                </p:cNvSpPr>
                <p:nvPr/>
              </p:nvSpPr>
              <p:spPr bwMode="auto">
                <a:xfrm>
                  <a:off x="6168650"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3" name="Rectangle 1848"/>
                <p:cNvSpPr>
                  <a:spLocks noChangeArrowheads="1"/>
                </p:cNvSpPr>
                <p:nvPr/>
              </p:nvSpPr>
              <p:spPr bwMode="auto">
                <a:xfrm>
                  <a:off x="6220036"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4" name="Rectangle 1849"/>
                <p:cNvSpPr>
                  <a:spLocks noChangeArrowheads="1"/>
                </p:cNvSpPr>
                <p:nvPr/>
              </p:nvSpPr>
              <p:spPr bwMode="auto">
                <a:xfrm>
                  <a:off x="6168650"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5" name="Rectangle 1850"/>
                <p:cNvSpPr>
                  <a:spLocks noChangeArrowheads="1"/>
                </p:cNvSpPr>
                <p:nvPr/>
              </p:nvSpPr>
              <p:spPr bwMode="auto">
                <a:xfrm>
                  <a:off x="6118165"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6" name="Rectangle 1851"/>
                <p:cNvSpPr>
                  <a:spLocks noChangeArrowheads="1"/>
                </p:cNvSpPr>
                <p:nvPr/>
              </p:nvSpPr>
              <p:spPr bwMode="auto">
                <a:xfrm>
                  <a:off x="6066779"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7" name="Rectangle 1852"/>
                <p:cNvSpPr>
                  <a:spLocks noChangeArrowheads="1"/>
                </p:cNvSpPr>
                <p:nvPr/>
              </p:nvSpPr>
              <p:spPr bwMode="auto">
                <a:xfrm>
                  <a:off x="6220036"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8" name="Rectangle 1853"/>
                <p:cNvSpPr>
                  <a:spLocks noChangeArrowheads="1"/>
                </p:cNvSpPr>
                <p:nvPr/>
              </p:nvSpPr>
              <p:spPr bwMode="auto">
                <a:xfrm>
                  <a:off x="6168650"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9" name="Rectangle 1854"/>
                <p:cNvSpPr>
                  <a:spLocks noChangeArrowheads="1"/>
                </p:cNvSpPr>
                <p:nvPr/>
              </p:nvSpPr>
              <p:spPr bwMode="auto">
                <a:xfrm>
                  <a:off x="6118165"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0" name="Rectangle 1855"/>
                <p:cNvSpPr>
                  <a:spLocks noChangeArrowheads="1"/>
                </p:cNvSpPr>
                <p:nvPr/>
              </p:nvSpPr>
              <p:spPr bwMode="auto">
                <a:xfrm>
                  <a:off x="6066779"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1" name="Rectangle 1856"/>
                <p:cNvSpPr>
                  <a:spLocks noChangeArrowheads="1"/>
                </p:cNvSpPr>
                <p:nvPr/>
              </p:nvSpPr>
              <p:spPr bwMode="auto">
                <a:xfrm>
                  <a:off x="6220036"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2" name="Rectangle 1857"/>
                <p:cNvSpPr>
                  <a:spLocks noChangeArrowheads="1"/>
                </p:cNvSpPr>
                <p:nvPr/>
              </p:nvSpPr>
              <p:spPr bwMode="auto">
                <a:xfrm>
                  <a:off x="6168650"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3" name="Rectangle 1858"/>
                <p:cNvSpPr>
                  <a:spLocks noChangeArrowheads="1"/>
                </p:cNvSpPr>
                <p:nvPr/>
              </p:nvSpPr>
              <p:spPr bwMode="auto">
                <a:xfrm>
                  <a:off x="6118165"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4" name="Rectangle 1859"/>
                <p:cNvSpPr>
                  <a:spLocks noChangeArrowheads="1"/>
                </p:cNvSpPr>
                <p:nvPr/>
              </p:nvSpPr>
              <p:spPr bwMode="auto">
                <a:xfrm>
                  <a:off x="6066779"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5" name="Rectangle 1860"/>
                <p:cNvSpPr>
                  <a:spLocks noChangeArrowheads="1"/>
                </p:cNvSpPr>
                <p:nvPr/>
              </p:nvSpPr>
              <p:spPr bwMode="auto">
                <a:xfrm>
                  <a:off x="6066779"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6" name="Rectangle 1861"/>
                <p:cNvSpPr>
                  <a:spLocks noChangeArrowheads="1"/>
                </p:cNvSpPr>
                <p:nvPr/>
              </p:nvSpPr>
              <p:spPr bwMode="auto">
                <a:xfrm>
                  <a:off x="6220036"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7" name="Freeform 1862"/>
                <p:cNvSpPr>
                  <a:spLocks noEditPoints="1"/>
                </p:cNvSpPr>
                <p:nvPr/>
              </p:nvSpPr>
              <p:spPr bwMode="auto">
                <a:xfrm>
                  <a:off x="6015392" y="2034987"/>
                  <a:ext cx="273159" cy="238902"/>
                </a:xfrm>
                <a:custGeom>
                  <a:avLst/>
                  <a:gdLst>
                    <a:gd name="T0" fmla="*/ 284 w 303"/>
                    <a:gd name="T1" fmla="*/ 246 h 265"/>
                    <a:gd name="T2" fmla="*/ 19 w 303"/>
                    <a:gd name="T3" fmla="*/ 246 h 265"/>
                    <a:gd name="T4" fmla="*/ 19 w 303"/>
                    <a:gd name="T5" fmla="*/ 19 h 265"/>
                    <a:gd name="T6" fmla="*/ 284 w 303"/>
                    <a:gd name="T7" fmla="*/ 19 h 265"/>
                    <a:gd name="T8" fmla="*/ 284 w 303"/>
                    <a:gd name="T9" fmla="*/ 246 h 265"/>
                    <a:gd name="T10" fmla="*/ 303 w 303"/>
                    <a:gd name="T11" fmla="*/ 0 h 265"/>
                    <a:gd name="T12" fmla="*/ 0 w 303"/>
                    <a:gd name="T13" fmla="*/ 0 h 265"/>
                    <a:gd name="T14" fmla="*/ 0 w 303"/>
                    <a:gd name="T15" fmla="*/ 265 h 265"/>
                    <a:gd name="T16" fmla="*/ 303 w 303"/>
                    <a:gd name="T17" fmla="*/ 265 h 265"/>
                    <a:gd name="T18" fmla="*/ 303 w 303"/>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265">
                      <a:moveTo>
                        <a:pt x="284" y="246"/>
                      </a:moveTo>
                      <a:lnTo>
                        <a:pt x="19" y="246"/>
                      </a:lnTo>
                      <a:lnTo>
                        <a:pt x="19" y="19"/>
                      </a:lnTo>
                      <a:lnTo>
                        <a:pt x="284" y="19"/>
                      </a:lnTo>
                      <a:lnTo>
                        <a:pt x="284" y="246"/>
                      </a:lnTo>
                      <a:close/>
                      <a:moveTo>
                        <a:pt x="303" y="0"/>
                      </a:moveTo>
                      <a:lnTo>
                        <a:pt x="0" y="0"/>
                      </a:lnTo>
                      <a:lnTo>
                        <a:pt x="0" y="265"/>
                      </a:lnTo>
                      <a:lnTo>
                        <a:pt x="303" y="265"/>
                      </a:lnTo>
                      <a:lnTo>
                        <a:pt x="303" y="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8" name="Rectangle 1863"/>
                <p:cNvSpPr>
                  <a:spLocks noChangeArrowheads="1"/>
                </p:cNvSpPr>
                <p:nvPr/>
              </p:nvSpPr>
              <p:spPr bwMode="auto">
                <a:xfrm>
                  <a:off x="6024407" y="2086373"/>
                  <a:ext cx="255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grpSp>
      </p:grpSp>
      <p:grpSp>
        <p:nvGrpSpPr>
          <p:cNvPr id="181" name="Group 180"/>
          <p:cNvGrpSpPr/>
          <p:nvPr/>
        </p:nvGrpSpPr>
        <p:grpSpPr>
          <a:xfrm>
            <a:off x="7998269" y="3091676"/>
            <a:ext cx="2996619" cy="502849"/>
            <a:chOff x="3325954" y="3747417"/>
            <a:chExt cx="2938128" cy="493034"/>
          </a:xfrm>
        </p:grpSpPr>
        <p:sp>
          <p:nvSpPr>
            <p:cNvPr id="182" name="Speech Bubble: Oval 79"/>
            <p:cNvSpPr/>
            <p:nvPr/>
          </p:nvSpPr>
          <p:spPr bwMode="auto">
            <a:xfrm rot="15939986">
              <a:off x="5771048" y="3747417"/>
              <a:ext cx="493034" cy="493034"/>
            </a:xfrm>
            <a:prstGeom prst="wedgeEllipseCallout">
              <a:avLst>
                <a:gd name="adj1" fmla="val 22363"/>
                <a:gd name="adj2" fmla="val -69069"/>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3" name="Freeform 2152"/>
            <p:cNvSpPr>
              <a:spLocks noEditPoints="1"/>
            </p:cNvSpPr>
            <p:nvPr/>
          </p:nvSpPr>
          <p:spPr bwMode="auto">
            <a:xfrm>
              <a:off x="5848328" y="3884304"/>
              <a:ext cx="254514" cy="252857"/>
            </a:xfrm>
            <a:custGeom>
              <a:avLst/>
              <a:gdLst>
                <a:gd name="T0" fmla="*/ 98 w 130"/>
                <a:gd name="T1" fmla="*/ 129 h 129"/>
                <a:gd name="T2" fmla="*/ 34 w 130"/>
                <a:gd name="T3" fmla="*/ 96 h 129"/>
                <a:gd name="T4" fmla="*/ 5 w 130"/>
                <a:gd name="T5" fmla="*/ 50 h 129"/>
                <a:gd name="T6" fmla="*/ 10 w 130"/>
                <a:gd name="T7" fmla="*/ 12 h 129"/>
                <a:gd name="T8" fmla="*/ 17 w 130"/>
                <a:gd name="T9" fmla="*/ 5 h 129"/>
                <a:gd name="T10" fmla="*/ 37 w 130"/>
                <a:gd name="T11" fmla="*/ 5 h 129"/>
                <a:gd name="T12" fmla="*/ 50 w 130"/>
                <a:gd name="T13" fmla="*/ 18 h 129"/>
                <a:gd name="T14" fmla="*/ 50 w 130"/>
                <a:gd name="T15" fmla="*/ 38 h 129"/>
                <a:gd name="T16" fmla="*/ 44 w 130"/>
                <a:gd name="T17" fmla="*/ 45 h 129"/>
                <a:gd name="T18" fmla="*/ 42 w 130"/>
                <a:gd name="T19" fmla="*/ 49 h 129"/>
                <a:gd name="T20" fmla="*/ 44 w 130"/>
                <a:gd name="T21" fmla="*/ 53 h 129"/>
                <a:gd name="T22" fmla="*/ 78 w 130"/>
                <a:gd name="T23" fmla="*/ 87 h 129"/>
                <a:gd name="T24" fmla="*/ 86 w 130"/>
                <a:gd name="T25" fmla="*/ 87 h 129"/>
                <a:gd name="T26" fmla="*/ 93 w 130"/>
                <a:gd name="T27" fmla="*/ 81 h 129"/>
                <a:gd name="T28" fmla="*/ 112 w 130"/>
                <a:gd name="T29" fmla="*/ 81 h 129"/>
                <a:gd name="T30" fmla="*/ 126 w 130"/>
                <a:gd name="T31" fmla="*/ 94 h 129"/>
                <a:gd name="T32" fmla="*/ 130 w 130"/>
                <a:gd name="T33" fmla="*/ 104 h 129"/>
                <a:gd name="T34" fmla="*/ 126 w 130"/>
                <a:gd name="T35" fmla="*/ 114 h 129"/>
                <a:gd name="T36" fmla="*/ 119 w 130"/>
                <a:gd name="T37" fmla="*/ 121 h 129"/>
                <a:gd name="T38" fmla="*/ 98 w 130"/>
                <a:gd name="T39" fmla="*/ 129 h 129"/>
                <a:gd name="T40" fmla="*/ 27 w 130"/>
                <a:gd name="T41" fmla="*/ 9 h 129"/>
                <a:gd name="T42" fmla="*/ 23 w 130"/>
                <a:gd name="T43" fmla="*/ 10 h 129"/>
                <a:gd name="T44" fmla="*/ 16 w 130"/>
                <a:gd name="T45" fmla="*/ 17 h 129"/>
                <a:gd name="T46" fmla="*/ 13 w 130"/>
                <a:gd name="T47" fmla="*/ 48 h 129"/>
                <a:gd name="T48" fmla="*/ 40 w 130"/>
                <a:gd name="T49" fmla="*/ 91 h 129"/>
                <a:gd name="T50" fmla="*/ 98 w 130"/>
                <a:gd name="T51" fmla="*/ 121 h 129"/>
                <a:gd name="T52" fmla="*/ 114 w 130"/>
                <a:gd name="T53" fmla="*/ 115 h 129"/>
                <a:gd name="T54" fmla="*/ 121 w 130"/>
                <a:gd name="T55" fmla="*/ 108 h 129"/>
                <a:gd name="T56" fmla="*/ 122 w 130"/>
                <a:gd name="T57" fmla="*/ 104 h 129"/>
                <a:gd name="T58" fmla="*/ 121 w 130"/>
                <a:gd name="T59" fmla="*/ 100 h 129"/>
                <a:gd name="T60" fmla="*/ 107 w 130"/>
                <a:gd name="T61" fmla="*/ 86 h 129"/>
                <a:gd name="T62" fmla="*/ 99 w 130"/>
                <a:gd name="T63" fmla="*/ 86 h 129"/>
                <a:gd name="T64" fmla="*/ 92 w 130"/>
                <a:gd name="T65" fmla="*/ 93 h 129"/>
                <a:gd name="T66" fmla="*/ 72 w 130"/>
                <a:gd name="T67" fmla="*/ 93 h 129"/>
                <a:gd name="T68" fmla="*/ 38 w 130"/>
                <a:gd name="T69" fmla="*/ 59 h 129"/>
                <a:gd name="T70" fmla="*/ 34 w 130"/>
                <a:gd name="T71" fmla="*/ 49 h 129"/>
                <a:gd name="T72" fmla="*/ 38 w 130"/>
                <a:gd name="T73" fmla="*/ 39 h 129"/>
                <a:gd name="T74" fmla="*/ 45 w 130"/>
                <a:gd name="T75" fmla="*/ 32 h 129"/>
                <a:gd name="T76" fmla="*/ 45 w 130"/>
                <a:gd name="T77" fmla="*/ 24 h 129"/>
                <a:gd name="T78" fmla="*/ 31 w 130"/>
                <a:gd name="T79" fmla="*/ 10 h 129"/>
                <a:gd name="T80" fmla="*/ 27 w 130"/>
                <a:gd name="T81"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29">
                  <a:moveTo>
                    <a:pt x="98" y="129"/>
                  </a:moveTo>
                  <a:cubicBezTo>
                    <a:pt x="79" y="129"/>
                    <a:pt x="54" y="116"/>
                    <a:pt x="34" y="96"/>
                  </a:cubicBezTo>
                  <a:cubicBezTo>
                    <a:pt x="20" y="82"/>
                    <a:pt x="10" y="66"/>
                    <a:pt x="5" y="50"/>
                  </a:cubicBezTo>
                  <a:cubicBezTo>
                    <a:pt x="0" y="34"/>
                    <a:pt x="2" y="20"/>
                    <a:pt x="10" y="12"/>
                  </a:cubicBezTo>
                  <a:cubicBezTo>
                    <a:pt x="17" y="5"/>
                    <a:pt x="17" y="5"/>
                    <a:pt x="17" y="5"/>
                  </a:cubicBezTo>
                  <a:cubicBezTo>
                    <a:pt x="22" y="0"/>
                    <a:pt x="32" y="0"/>
                    <a:pt x="37" y="5"/>
                  </a:cubicBezTo>
                  <a:cubicBezTo>
                    <a:pt x="50" y="18"/>
                    <a:pt x="50" y="18"/>
                    <a:pt x="50" y="18"/>
                  </a:cubicBezTo>
                  <a:cubicBezTo>
                    <a:pt x="56" y="24"/>
                    <a:pt x="56" y="33"/>
                    <a:pt x="50" y="38"/>
                  </a:cubicBezTo>
                  <a:cubicBezTo>
                    <a:pt x="44" y="45"/>
                    <a:pt x="44" y="45"/>
                    <a:pt x="44" y="45"/>
                  </a:cubicBezTo>
                  <a:cubicBezTo>
                    <a:pt x="43" y="46"/>
                    <a:pt x="42" y="47"/>
                    <a:pt x="42" y="49"/>
                  </a:cubicBezTo>
                  <a:cubicBezTo>
                    <a:pt x="42" y="50"/>
                    <a:pt x="43" y="52"/>
                    <a:pt x="44" y="53"/>
                  </a:cubicBezTo>
                  <a:cubicBezTo>
                    <a:pt x="78" y="87"/>
                    <a:pt x="78" y="87"/>
                    <a:pt x="78" y="87"/>
                  </a:cubicBezTo>
                  <a:cubicBezTo>
                    <a:pt x="80" y="90"/>
                    <a:pt x="84" y="90"/>
                    <a:pt x="86" y="87"/>
                  </a:cubicBezTo>
                  <a:cubicBezTo>
                    <a:pt x="93" y="81"/>
                    <a:pt x="93" y="81"/>
                    <a:pt x="93" y="81"/>
                  </a:cubicBezTo>
                  <a:cubicBezTo>
                    <a:pt x="98" y="75"/>
                    <a:pt x="107" y="75"/>
                    <a:pt x="112" y="81"/>
                  </a:cubicBezTo>
                  <a:cubicBezTo>
                    <a:pt x="126" y="94"/>
                    <a:pt x="126" y="94"/>
                    <a:pt x="126" y="94"/>
                  </a:cubicBezTo>
                  <a:cubicBezTo>
                    <a:pt x="129" y="97"/>
                    <a:pt x="130" y="100"/>
                    <a:pt x="130" y="104"/>
                  </a:cubicBezTo>
                  <a:cubicBezTo>
                    <a:pt x="130" y="108"/>
                    <a:pt x="129" y="111"/>
                    <a:pt x="126" y="114"/>
                  </a:cubicBezTo>
                  <a:cubicBezTo>
                    <a:pt x="119" y="121"/>
                    <a:pt x="119" y="121"/>
                    <a:pt x="119" y="121"/>
                  </a:cubicBezTo>
                  <a:cubicBezTo>
                    <a:pt x="114" y="126"/>
                    <a:pt x="107" y="129"/>
                    <a:pt x="98" y="129"/>
                  </a:cubicBezTo>
                  <a:close/>
                  <a:moveTo>
                    <a:pt x="27" y="9"/>
                  </a:moveTo>
                  <a:cubicBezTo>
                    <a:pt x="25" y="9"/>
                    <a:pt x="24" y="9"/>
                    <a:pt x="23" y="10"/>
                  </a:cubicBezTo>
                  <a:cubicBezTo>
                    <a:pt x="16" y="17"/>
                    <a:pt x="16" y="17"/>
                    <a:pt x="16" y="17"/>
                  </a:cubicBezTo>
                  <a:cubicBezTo>
                    <a:pt x="10" y="24"/>
                    <a:pt x="9" y="34"/>
                    <a:pt x="13" y="48"/>
                  </a:cubicBezTo>
                  <a:cubicBezTo>
                    <a:pt x="17" y="62"/>
                    <a:pt x="27" y="77"/>
                    <a:pt x="40" y="91"/>
                  </a:cubicBezTo>
                  <a:cubicBezTo>
                    <a:pt x="59" y="109"/>
                    <a:pt x="81" y="121"/>
                    <a:pt x="98" y="121"/>
                  </a:cubicBezTo>
                  <a:cubicBezTo>
                    <a:pt x="104" y="121"/>
                    <a:pt x="110" y="119"/>
                    <a:pt x="114" y="115"/>
                  </a:cubicBezTo>
                  <a:cubicBezTo>
                    <a:pt x="121" y="108"/>
                    <a:pt x="121" y="108"/>
                    <a:pt x="121" y="108"/>
                  </a:cubicBezTo>
                  <a:cubicBezTo>
                    <a:pt x="122" y="107"/>
                    <a:pt x="122" y="106"/>
                    <a:pt x="122" y="104"/>
                  </a:cubicBezTo>
                  <a:cubicBezTo>
                    <a:pt x="122" y="102"/>
                    <a:pt x="122" y="101"/>
                    <a:pt x="121" y="100"/>
                  </a:cubicBezTo>
                  <a:cubicBezTo>
                    <a:pt x="107" y="86"/>
                    <a:pt x="107" y="86"/>
                    <a:pt x="107" y="86"/>
                  </a:cubicBezTo>
                  <a:cubicBezTo>
                    <a:pt x="105" y="84"/>
                    <a:pt x="101" y="84"/>
                    <a:pt x="99" y="86"/>
                  </a:cubicBezTo>
                  <a:cubicBezTo>
                    <a:pt x="92" y="93"/>
                    <a:pt x="92" y="93"/>
                    <a:pt x="92" y="93"/>
                  </a:cubicBezTo>
                  <a:cubicBezTo>
                    <a:pt x="87" y="98"/>
                    <a:pt x="78" y="98"/>
                    <a:pt x="72" y="93"/>
                  </a:cubicBezTo>
                  <a:cubicBezTo>
                    <a:pt x="38" y="59"/>
                    <a:pt x="38" y="59"/>
                    <a:pt x="38" y="59"/>
                  </a:cubicBezTo>
                  <a:cubicBezTo>
                    <a:pt x="35" y="56"/>
                    <a:pt x="34" y="53"/>
                    <a:pt x="34" y="49"/>
                  </a:cubicBezTo>
                  <a:cubicBezTo>
                    <a:pt x="34" y="45"/>
                    <a:pt x="35" y="42"/>
                    <a:pt x="38" y="39"/>
                  </a:cubicBezTo>
                  <a:cubicBezTo>
                    <a:pt x="45" y="32"/>
                    <a:pt x="45" y="32"/>
                    <a:pt x="45" y="32"/>
                  </a:cubicBezTo>
                  <a:cubicBezTo>
                    <a:pt x="47" y="30"/>
                    <a:pt x="47" y="26"/>
                    <a:pt x="45" y="24"/>
                  </a:cubicBezTo>
                  <a:cubicBezTo>
                    <a:pt x="31" y="10"/>
                    <a:pt x="31" y="10"/>
                    <a:pt x="31" y="10"/>
                  </a:cubicBezTo>
                  <a:cubicBezTo>
                    <a:pt x="30" y="9"/>
                    <a:pt x="29" y="9"/>
                    <a:pt x="27" y="9"/>
                  </a:cubicBezTo>
                  <a:close/>
                </a:path>
              </a:pathLst>
            </a:custGeom>
            <a:solidFill>
              <a:schemeClr val="accent1"/>
            </a:solidFill>
            <a:ln>
              <a:noFill/>
            </a:ln>
          </p:spPr>
          <p:txBody>
            <a:bodyPr vert="horz" wrap="square" lIns="91414" tIns="45706" rIns="91414" bIns="45706" numCol="1" anchor="t" anchorCtr="0" compatLnSpc="1">
              <a:prstTxWarp prst="textNoShape">
                <a:avLst/>
              </a:prstTxWarp>
            </a:bodyPr>
            <a:lstStyle/>
            <a:p>
              <a:pPr defTabSz="932563">
                <a:defRPr/>
              </a:pPr>
              <a:endParaRPr lang="en-US">
                <a:solidFill>
                  <a:srgbClr val="2C292A"/>
                </a:solidFill>
                <a:latin typeface="Segoe UI"/>
              </a:endParaRPr>
            </a:p>
          </p:txBody>
        </p:sp>
        <p:grpSp>
          <p:nvGrpSpPr>
            <p:cNvPr id="184" name="Group 183"/>
            <p:cNvGrpSpPr/>
            <p:nvPr/>
          </p:nvGrpSpPr>
          <p:grpSpPr>
            <a:xfrm>
              <a:off x="5981641" y="3838548"/>
              <a:ext cx="175783" cy="163153"/>
              <a:chOff x="6012694" y="2017858"/>
              <a:chExt cx="275850" cy="256029"/>
            </a:xfrm>
          </p:grpSpPr>
          <p:sp>
            <p:nvSpPr>
              <p:cNvPr id="186" name="Freeform 1862"/>
              <p:cNvSpPr>
                <a:spLocks noEditPoints="1"/>
              </p:cNvSpPr>
              <p:nvPr/>
            </p:nvSpPr>
            <p:spPr bwMode="auto">
              <a:xfrm>
                <a:off x="6012694" y="2032533"/>
                <a:ext cx="273159" cy="238902"/>
              </a:xfrm>
              <a:prstGeom prst="rect">
                <a:avLst/>
              </a:prstGeom>
              <a:solidFill>
                <a:schemeClr val="bg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7" name="Rectangle 1846"/>
              <p:cNvSpPr>
                <a:spLocks noChangeArrowheads="1"/>
              </p:cNvSpPr>
              <p:nvPr/>
            </p:nvSpPr>
            <p:spPr bwMode="auto">
              <a:xfrm>
                <a:off x="6118165"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8" name="Rectangle 1847"/>
              <p:cNvSpPr>
                <a:spLocks noChangeArrowheads="1"/>
              </p:cNvSpPr>
              <p:nvPr/>
            </p:nvSpPr>
            <p:spPr bwMode="auto">
              <a:xfrm>
                <a:off x="6168650"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9" name="Rectangle 1848"/>
              <p:cNvSpPr>
                <a:spLocks noChangeArrowheads="1"/>
              </p:cNvSpPr>
              <p:nvPr/>
            </p:nvSpPr>
            <p:spPr bwMode="auto">
              <a:xfrm>
                <a:off x="6220036"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0" name="Rectangle 1849"/>
              <p:cNvSpPr>
                <a:spLocks noChangeArrowheads="1"/>
              </p:cNvSpPr>
              <p:nvPr/>
            </p:nvSpPr>
            <p:spPr bwMode="auto">
              <a:xfrm>
                <a:off x="6168650"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1" name="Rectangle 1850"/>
              <p:cNvSpPr>
                <a:spLocks noChangeArrowheads="1"/>
              </p:cNvSpPr>
              <p:nvPr/>
            </p:nvSpPr>
            <p:spPr bwMode="auto">
              <a:xfrm>
                <a:off x="6118165"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2" name="Rectangle 1851"/>
              <p:cNvSpPr>
                <a:spLocks noChangeArrowheads="1"/>
              </p:cNvSpPr>
              <p:nvPr/>
            </p:nvSpPr>
            <p:spPr bwMode="auto">
              <a:xfrm>
                <a:off x="6066779"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3" name="Rectangle 1852"/>
              <p:cNvSpPr>
                <a:spLocks noChangeArrowheads="1"/>
              </p:cNvSpPr>
              <p:nvPr/>
            </p:nvSpPr>
            <p:spPr bwMode="auto">
              <a:xfrm>
                <a:off x="6220036"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4" name="Rectangle 1853"/>
              <p:cNvSpPr>
                <a:spLocks noChangeArrowheads="1"/>
              </p:cNvSpPr>
              <p:nvPr/>
            </p:nvSpPr>
            <p:spPr bwMode="auto">
              <a:xfrm>
                <a:off x="6168650"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5" name="Rectangle 1854"/>
              <p:cNvSpPr>
                <a:spLocks noChangeArrowheads="1"/>
              </p:cNvSpPr>
              <p:nvPr/>
            </p:nvSpPr>
            <p:spPr bwMode="auto">
              <a:xfrm>
                <a:off x="6118165"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6" name="Rectangle 1855"/>
              <p:cNvSpPr>
                <a:spLocks noChangeArrowheads="1"/>
              </p:cNvSpPr>
              <p:nvPr/>
            </p:nvSpPr>
            <p:spPr bwMode="auto">
              <a:xfrm>
                <a:off x="6066779"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7" name="Rectangle 1856"/>
              <p:cNvSpPr>
                <a:spLocks noChangeArrowheads="1"/>
              </p:cNvSpPr>
              <p:nvPr/>
            </p:nvSpPr>
            <p:spPr bwMode="auto">
              <a:xfrm>
                <a:off x="6220036"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8" name="Rectangle 1857"/>
              <p:cNvSpPr>
                <a:spLocks noChangeArrowheads="1"/>
              </p:cNvSpPr>
              <p:nvPr/>
            </p:nvSpPr>
            <p:spPr bwMode="auto">
              <a:xfrm>
                <a:off x="6168650"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9" name="Rectangle 1858"/>
              <p:cNvSpPr>
                <a:spLocks noChangeArrowheads="1"/>
              </p:cNvSpPr>
              <p:nvPr/>
            </p:nvSpPr>
            <p:spPr bwMode="auto">
              <a:xfrm>
                <a:off x="6118165"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0" name="Rectangle 1859"/>
              <p:cNvSpPr>
                <a:spLocks noChangeArrowheads="1"/>
              </p:cNvSpPr>
              <p:nvPr/>
            </p:nvSpPr>
            <p:spPr bwMode="auto">
              <a:xfrm>
                <a:off x="6066779"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1" name="Rectangle 1860"/>
              <p:cNvSpPr>
                <a:spLocks noChangeArrowheads="1"/>
              </p:cNvSpPr>
              <p:nvPr/>
            </p:nvSpPr>
            <p:spPr bwMode="auto">
              <a:xfrm>
                <a:off x="6066779"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2" name="Rectangle 1861"/>
              <p:cNvSpPr>
                <a:spLocks noChangeArrowheads="1"/>
              </p:cNvSpPr>
              <p:nvPr/>
            </p:nvSpPr>
            <p:spPr bwMode="auto">
              <a:xfrm>
                <a:off x="6220036"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3" name="Freeform 1862"/>
              <p:cNvSpPr>
                <a:spLocks noEditPoints="1"/>
              </p:cNvSpPr>
              <p:nvPr/>
            </p:nvSpPr>
            <p:spPr bwMode="auto">
              <a:xfrm>
                <a:off x="6015385" y="2034986"/>
                <a:ext cx="273159" cy="238901"/>
              </a:xfrm>
              <a:custGeom>
                <a:avLst/>
                <a:gdLst>
                  <a:gd name="T0" fmla="*/ 284 w 303"/>
                  <a:gd name="T1" fmla="*/ 246 h 265"/>
                  <a:gd name="T2" fmla="*/ 19 w 303"/>
                  <a:gd name="T3" fmla="*/ 246 h 265"/>
                  <a:gd name="T4" fmla="*/ 19 w 303"/>
                  <a:gd name="T5" fmla="*/ 19 h 265"/>
                  <a:gd name="T6" fmla="*/ 284 w 303"/>
                  <a:gd name="T7" fmla="*/ 19 h 265"/>
                  <a:gd name="T8" fmla="*/ 284 w 303"/>
                  <a:gd name="T9" fmla="*/ 246 h 265"/>
                  <a:gd name="T10" fmla="*/ 303 w 303"/>
                  <a:gd name="T11" fmla="*/ 0 h 265"/>
                  <a:gd name="T12" fmla="*/ 0 w 303"/>
                  <a:gd name="T13" fmla="*/ 0 h 265"/>
                  <a:gd name="T14" fmla="*/ 0 w 303"/>
                  <a:gd name="T15" fmla="*/ 265 h 265"/>
                  <a:gd name="T16" fmla="*/ 303 w 303"/>
                  <a:gd name="T17" fmla="*/ 265 h 265"/>
                  <a:gd name="T18" fmla="*/ 303 w 303"/>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265">
                    <a:moveTo>
                      <a:pt x="284" y="246"/>
                    </a:moveTo>
                    <a:lnTo>
                      <a:pt x="19" y="246"/>
                    </a:lnTo>
                    <a:lnTo>
                      <a:pt x="19" y="19"/>
                    </a:lnTo>
                    <a:lnTo>
                      <a:pt x="284" y="19"/>
                    </a:lnTo>
                    <a:lnTo>
                      <a:pt x="284" y="246"/>
                    </a:lnTo>
                    <a:close/>
                    <a:moveTo>
                      <a:pt x="303" y="0"/>
                    </a:moveTo>
                    <a:lnTo>
                      <a:pt x="0" y="0"/>
                    </a:lnTo>
                    <a:lnTo>
                      <a:pt x="0" y="265"/>
                    </a:lnTo>
                    <a:lnTo>
                      <a:pt x="303" y="265"/>
                    </a:lnTo>
                    <a:lnTo>
                      <a:pt x="303" y="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4" name="Rectangle 1863"/>
              <p:cNvSpPr>
                <a:spLocks noChangeArrowheads="1"/>
              </p:cNvSpPr>
              <p:nvPr/>
            </p:nvSpPr>
            <p:spPr bwMode="auto">
              <a:xfrm>
                <a:off x="6024407" y="2086373"/>
                <a:ext cx="255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sp>
          <p:nvSpPr>
            <p:cNvPr id="185" name="Rectangle 184"/>
            <p:cNvSpPr/>
            <p:nvPr/>
          </p:nvSpPr>
          <p:spPr>
            <a:xfrm>
              <a:off x="3325954" y="3792914"/>
              <a:ext cx="2365052" cy="305982"/>
            </a:xfrm>
            <a:prstGeom prst="rect">
              <a:avLst/>
            </a:prstGeom>
          </p:spPr>
          <p:txBody>
            <a:bodyPr wrap="square">
              <a:spAutoFit/>
            </a:bodyPr>
            <a:lstStyle/>
            <a:p>
              <a:pPr algn="r" defTabSz="932563">
                <a:defRPr/>
              </a:pPr>
              <a:r>
                <a:rPr lang="en-US" sz="1428" kern="0" dirty="0">
                  <a:solidFill>
                    <a:srgbClr val="FFFFFF"/>
                  </a:solidFill>
                  <a:latin typeface="Segoe UI Semibold" charset="0"/>
                  <a:ea typeface="Segoe UI Semibold" charset="0"/>
                  <a:cs typeface="Segoe UI Semibold" charset="0"/>
                </a:rPr>
                <a:t>Voice, Video &amp; Meetings</a:t>
              </a:r>
            </a:p>
          </p:txBody>
        </p:sp>
      </p:grpSp>
    </p:spTree>
    <p:extLst>
      <p:ext uri="{BB962C8B-B14F-4D97-AF65-F5344CB8AC3E}">
        <p14:creationId xmlns:p14="http://schemas.microsoft.com/office/powerpoint/2010/main" val="26483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500"/>
                                        <p:tgtEl>
                                          <p:spTgt spid="1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1"/>
                                        </p:tgtEl>
                                        <p:attrNameLst>
                                          <p:attrName>style.visibility</p:attrName>
                                        </p:attrNameLst>
                                      </p:cBhvr>
                                      <p:to>
                                        <p:strVal val="visible"/>
                                      </p:to>
                                    </p:set>
                                    <p:animEffect transition="in" filter="fade">
                                      <p:cBhvr>
                                        <p:cTn id="19" dur="500"/>
                                        <p:tgtEl>
                                          <p:spTgt spid="18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fade">
                                      <p:cBhvr>
                                        <p:cTn id="23" dur="500"/>
                                        <p:tgtEl>
                                          <p:spTgt spid="14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fade">
                                      <p:cBhvr>
                                        <p:cTn id="2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213" y="103696"/>
            <a:ext cx="10796587" cy="1008668"/>
          </a:xfrm>
        </p:spPr>
        <p:txBody>
          <a:bodyPr>
            <a:normAutofit/>
          </a:bodyPr>
          <a:lstStyle/>
          <a:p>
            <a:r>
              <a:rPr lang="en-US" sz="5400" dirty="0"/>
              <a:t>“Generational” Work Tools usage </a:t>
            </a:r>
            <a:endParaRPr lang="en-US" sz="5400" dirty="0">
              <a:solidFill>
                <a:schemeClr val="tx1"/>
              </a:solidFill>
            </a:endParaRPr>
          </a:p>
        </p:txBody>
      </p:sp>
      <p:cxnSp>
        <p:nvCxnSpPr>
          <p:cNvPr id="371" name="Straight Connector 37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72" name="Group 371"/>
          <p:cNvGrpSpPr/>
          <p:nvPr/>
        </p:nvGrpSpPr>
        <p:grpSpPr>
          <a:xfrm>
            <a:off x="433802" y="5907735"/>
            <a:ext cx="11618767" cy="820914"/>
            <a:chOff x="433802" y="5907735"/>
            <a:chExt cx="11618767" cy="820914"/>
          </a:xfrm>
        </p:grpSpPr>
        <p:pic>
          <p:nvPicPr>
            <p:cNvPr id="373" name="Picture 3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374" name="Picture 373"/>
            <p:cNvPicPr>
              <a:picLocks noChangeAspect="1"/>
            </p:cNvPicPr>
            <p:nvPr/>
          </p:nvPicPr>
          <p:blipFill>
            <a:blip r:embed="rId4"/>
            <a:stretch>
              <a:fillRect/>
            </a:stretch>
          </p:blipFill>
          <p:spPr>
            <a:xfrm>
              <a:off x="433802" y="6086496"/>
              <a:ext cx="2859932" cy="551726"/>
            </a:xfrm>
            <a:prstGeom prst="rect">
              <a:avLst/>
            </a:prstGeom>
          </p:spPr>
        </p:pic>
      </p:grpSp>
      <p:graphicFrame>
        <p:nvGraphicFramePr>
          <p:cNvPr id="104" name="Table 103"/>
          <p:cNvGraphicFramePr>
            <a:graphicFrameLocks noGrp="1"/>
          </p:cNvGraphicFramePr>
          <p:nvPr>
            <p:extLst>
              <p:ext uri="{D42A27DB-BD31-4B8C-83A1-F6EECF244321}">
                <p14:modId xmlns:p14="http://schemas.microsoft.com/office/powerpoint/2010/main" val="2248940780"/>
              </p:ext>
            </p:extLst>
          </p:nvPr>
        </p:nvGraphicFramePr>
        <p:xfrm>
          <a:off x="673621" y="1081852"/>
          <a:ext cx="10871667" cy="4266592"/>
        </p:xfrm>
        <a:graphic>
          <a:graphicData uri="http://schemas.openxmlformats.org/drawingml/2006/table">
            <a:tbl>
              <a:tblPr firstRow="1" bandRow="1">
                <a:tableStyleId>{2D5ABB26-0587-4C30-8999-92F81FD0307C}</a:tableStyleId>
              </a:tblPr>
              <a:tblGrid>
                <a:gridCol w="212426">
                  <a:extLst>
                    <a:ext uri="{9D8B030D-6E8A-4147-A177-3AD203B41FA5}">
                      <a16:colId xmlns:a16="http://schemas.microsoft.com/office/drawing/2014/main" val="4282301073"/>
                    </a:ext>
                  </a:extLst>
                </a:gridCol>
                <a:gridCol w="2468228">
                  <a:extLst>
                    <a:ext uri="{9D8B030D-6E8A-4147-A177-3AD203B41FA5}">
                      <a16:colId xmlns:a16="http://schemas.microsoft.com/office/drawing/2014/main" val="20001"/>
                    </a:ext>
                  </a:extLst>
                </a:gridCol>
                <a:gridCol w="1948105">
                  <a:extLst>
                    <a:ext uri="{9D8B030D-6E8A-4147-A177-3AD203B41FA5}">
                      <a16:colId xmlns:a16="http://schemas.microsoft.com/office/drawing/2014/main" val="3034267912"/>
                    </a:ext>
                  </a:extLst>
                </a:gridCol>
                <a:gridCol w="2098163">
                  <a:extLst>
                    <a:ext uri="{9D8B030D-6E8A-4147-A177-3AD203B41FA5}">
                      <a16:colId xmlns:a16="http://schemas.microsoft.com/office/drawing/2014/main" val="3061101284"/>
                    </a:ext>
                  </a:extLst>
                </a:gridCol>
                <a:gridCol w="2077170">
                  <a:extLst>
                    <a:ext uri="{9D8B030D-6E8A-4147-A177-3AD203B41FA5}">
                      <a16:colId xmlns:a16="http://schemas.microsoft.com/office/drawing/2014/main" val="1317020481"/>
                    </a:ext>
                  </a:extLst>
                </a:gridCol>
                <a:gridCol w="2067575">
                  <a:extLst>
                    <a:ext uri="{9D8B030D-6E8A-4147-A177-3AD203B41FA5}">
                      <a16:colId xmlns:a16="http://schemas.microsoft.com/office/drawing/2014/main" val="1875164833"/>
                    </a:ext>
                  </a:extLst>
                </a:gridCol>
              </a:tblGrid>
              <a:tr h="583793">
                <a:tc>
                  <a:txBody>
                    <a:bodyPr/>
                    <a:lstStyle/>
                    <a:p>
                      <a:endParaRPr lang="en-US" sz="1800" dirty="0">
                        <a:solidFill>
                          <a:schemeClr val="bg1"/>
                        </a:solidFill>
                      </a:endParaRPr>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590D"/>
                    </a:solidFill>
                  </a:tcPr>
                </a:tc>
                <a:tc>
                  <a:txBody>
                    <a:bodyPr/>
                    <a:lstStyle/>
                    <a:p>
                      <a:endParaRPr lang="en-US" sz="1800" dirty="0">
                        <a:solidFill>
                          <a:schemeClr val="bg1"/>
                        </a:solidFill>
                      </a:endParaRPr>
                    </a:p>
                  </a:txBody>
                  <a:tcPr marL="93260" marR="93260" marT="46630" marB="4663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590D"/>
                    </a:solidFill>
                  </a:tcPr>
                </a:tc>
                <a:tc>
                  <a:txBody>
                    <a:bodyPr/>
                    <a:lstStyle/>
                    <a:p>
                      <a:pPr algn="ctr"/>
                      <a:r>
                        <a:rPr lang="en-US" sz="1600" b="0" i="0" dirty="0">
                          <a:solidFill>
                            <a:schemeClr val="bg1"/>
                          </a:solidFill>
                          <a:latin typeface="Segoe UI" charset="0"/>
                          <a:ea typeface="Segoe UI" charset="0"/>
                          <a:cs typeface="Segoe UI" charset="0"/>
                        </a:rPr>
                        <a:t>Baby Boomer</a:t>
                      </a:r>
                    </a:p>
                    <a:p>
                      <a:pPr algn="ctr"/>
                      <a:r>
                        <a:rPr lang="en-US" sz="1200" dirty="0">
                          <a:solidFill>
                            <a:schemeClr val="bg1"/>
                          </a:solidFill>
                        </a:rPr>
                        <a:t>(1946-1964)</a:t>
                      </a:r>
                    </a:p>
                  </a:txBody>
                  <a:tcPr marL="93260" marR="93260" marT="46630" marB="46630" anchor="ctr">
                    <a:lnL>
                      <a:noFill/>
                    </a:lnL>
                    <a:lnR>
                      <a:noFill/>
                    </a:lnR>
                    <a:lnT>
                      <a:noFill/>
                    </a:lnT>
                    <a:lnB>
                      <a:noFill/>
                    </a:lnB>
                    <a:lnTlToBr w="12700" cmpd="sng">
                      <a:noFill/>
                      <a:prstDash val="solid"/>
                    </a:lnTlToBr>
                    <a:lnBlToTr w="12700" cmpd="sng">
                      <a:noFill/>
                      <a:prstDash val="solid"/>
                    </a:lnBlToTr>
                    <a:solidFill>
                      <a:srgbClr val="FF590D"/>
                    </a:solidFill>
                  </a:tcPr>
                </a:tc>
                <a:tc>
                  <a:txBody>
                    <a:bodyPr/>
                    <a:lstStyle/>
                    <a:p>
                      <a:pPr algn="ctr"/>
                      <a:r>
                        <a:rPr lang="en-US" sz="1600" b="0" dirty="0">
                          <a:solidFill>
                            <a:schemeClr val="bg1"/>
                          </a:solidFill>
                          <a:latin typeface="Segoe UI" charset="0"/>
                          <a:ea typeface="Segoe UI" charset="0"/>
                          <a:cs typeface="Segoe UI" charset="0"/>
                        </a:rPr>
                        <a:t>Generation X</a:t>
                      </a:r>
                    </a:p>
                    <a:p>
                      <a:pPr algn="ctr"/>
                      <a:r>
                        <a:rPr lang="en-US" sz="1200" dirty="0">
                          <a:solidFill>
                            <a:schemeClr val="bg1"/>
                          </a:solidFill>
                        </a:rPr>
                        <a:t>(1965-1979)</a:t>
                      </a:r>
                    </a:p>
                  </a:txBody>
                  <a:tcPr marL="93260" marR="93260" marT="46630" marB="46630" anchor="ctr">
                    <a:lnL>
                      <a:noFill/>
                    </a:lnL>
                    <a:lnR>
                      <a:noFill/>
                    </a:lnR>
                    <a:lnT>
                      <a:noFill/>
                    </a:lnT>
                    <a:lnB>
                      <a:noFill/>
                    </a:lnB>
                    <a:lnTlToBr w="12700" cmpd="sng">
                      <a:noFill/>
                      <a:prstDash val="solid"/>
                    </a:lnTlToBr>
                    <a:lnBlToTr w="12700" cmpd="sng">
                      <a:noFill/>
                      <a:prstDash val="solid"/>
                    </a:lnBlToTr>
                    <a:solidFill>
                      <a:srgbClr val="FF590D"/>
                    </a:solidFill>
                  </a:tcPr>
                </a:tc>
                <a:tc>
                  <a:txBody>
                    <a:bodyPr/>
                    <a:lstStyle/>
                    <a:p>
                      <a:pPr algn="ctr"/>
                      <a:r>
                        <a:rPr lang="en-US" sz="1600" b="0" dirty="0">
                          <a:solidFill>
                            <a:schemeClr val="bg1"/>
                          </a:solidFill>
                          <a:latin typeface="Segoe UI" charset="0"/>
                          <a:ea typeface="Segoe UI" charset="0"/>
                          <a:cs typeface="Segoe UI" charset="0"/>
                        </a:rPr>
                        <a:t>Millennial</a:t>
                      </a:r>
                    </a:p>
                    <a:p>
                      <a:pPr algn="ctr"/>
                      <a:r>
                        <a:rPr lang="en-US" sz="1200" dirty="0">
                          <a:solidFill>
                            <a:schemeClr val="bg1"/>
                          </a:solidFill>
                        </a:rPr>
                        <a:t>(1980-1997)</a:t>
                      </a:r>
                    </a:p>
                  </a:txBody>
                  <a:tcPr marL="93260" marR="93260" marT="46630" marB="46630" anchor="ctr">
                    <a:lnL>
                      <a:noFill/>
                    </a:lnL>
                    <a:lnR>
                      <a:noFill/>
                    </a:lnR>
                    <a:lnT>
                      <a:noFill/>
                    </a:lnT>
                    <a:lnB>
                      <a:noFill/>
                    </a:lnB>
                    <a:lnTlToBr w="12700" cmpd="sng">
                      <a:noFill/>
                      <a:prstDash val="solid"/>
                    </a:lnTlToBr>
                    <a:lnBlToTr w="12700" cmpd="sng">
                      <a:noFill/>
                      <a:prstDash val="solid"/>
                    </a:lnBlToTr>
                    <a:solidFill>
                      <a:srgbClr val="FF590D"/>
                    </a:solidFill>
                  </a:tcPr>
                </a:tc>
                <a:tc>
                  <a:txBody>
                    <a:bodyPr/>
                    <a:lstStyle/>
                    <a:p>
                      <a:pPr algn="ctr"/>
                      <a:r>
                        <a:rPr lang="en-US" sz="1600" b="0" i="0" dirty="0">
                          <a:solidFill>
                            <a:schemeClr val="bg1"/>
                          </a:solidFill>
                          <a:latin typeface="Segoe UI" charset="0"/>
                          <a:ea typeface="Segoe UI" charset="0"/>
                          <a:cs typeface="Segoe UI" charset="0"/>
                        </a:rPr>
                        <a:t>Generation Z</a:t>
                      </a:r>
                    </a:p>
                    <a:p>
                      <a:pPr algn="ctr"/>
                      <a:r>
                        <a:rPr lang="en-US" sz="1200" dirty="0">
                          <a:solidFill>
                            <a:schemeClr val="bg1"/>
                          </a:solidFill>
                        </a:rPr>
                        <a:t>(1998-2020)</a:t>
                      </a:r>
                    </a:p>
                  </a:txBody>
                  <a:tcPr marL="93260" marR="93260" marT="46630" marB="46630" anchor="ctr">
                    <a:lnL>
                      <a:noFill/>
                    </a:lnL>
                    <a:lnR>
                      <a:noFill/>
                    </a:lnR>
                    <a:lnT>
                      <a:noFill/>
                    </a:lnT>
                    <a:lnB>
                      <a:noFill/>
                    </a:lnB>
                    <a:lnTlToBr w="12700" cmpd="sng">
                      <a:noFill/>
                      <a:prstDash val="solid"/>
                    </a:lnTlToBr>
                    <a:lnBlToTr w="12700" cmpd="sng">
                      <a:noFill/>
                      <a:prstDash val="solid"/>
                    </a:lnBlToTr>
                    <a:solidFill>
                      <a:srgbClr val="FF590D"/>
                    </a:solidFill>
                  </a:tcPr>
                </a:tc>
                <a:extLst>
                  <a:ext uri="{0D108BD9-81ED-4DB2-BD59-A6C34878D82A}">
                    <a16:rowId xmlns:a16="http://schemas.microsoft.com/office/drawing/2014/main" val="171053612"/>
                  </a:ext>
                </a:extLst>
              </a:tr>
              <a:tr h="437714">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lumMod val="50000"/>
                            </a:schemeClr>
                          </a:solidFill>
                        </a:rPr>
                        <a:t>In Person Meeting</a:t>
                      </a:r>
                    </a:p>
                  </a:txBody>
                  <a:tcPr marL="93260" marR="93260" marT="46630" marB="46630" anchor="ctr">
                    <a:lnL w="12700" cap="flat" cmpd="sng" algn="ctr">
                      <a:noFill/>
                      <a:prstDash val="solid"/>
                      <a:round/>
                      <a:headEnd type="none" w="med" len="med"/>
                      <a:tailEnd type="none" w="med" len="med"/>
                    </a:lnL>
                    <a:lnR>
                      <a:noFill/>
                    </a:lnR>
                    <a:lnT>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400188"/>
                  </a:ext>
                </a:extLst>
              </a:tr>
              <a:tr h="466302">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lumMod val="50000"/>
                            </a:schemeClr>
                          </a:solidFill>
                        </a:rPr>
                        <a:t>Virtual </a:t>
                      </a:r>
                      <a:r>
                        <a:rPr lang="en-US" sz="1200" b="1" baseline="0" dirty="0">
                          <a:solidFill>
                            <a:schemeClr val="tx1">
                              <a:lumMod val="50000"/>
                            </a:schemeClr>
                          </a:solidFill>
                        </a:rPr>
                        <a:t>Online Meeting </a:t>
                      </a:r>
                      <a:r>
                        <a:rPr lang="en-US" sz="1200" b="1" dirty="0">
                          <a:solidFill>
                            <a:schemeClr val="tx1">
                              <a:lumMod val="50000"/>
                            </a:schemeClr>
                          </a:solidFill>
                        </a:rPr>
                        <a:t>(No Video)</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315398"/>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lumMod val="50000"/>
                            </a:schemeClr>
                          </a:solidFill>
                        </a:rPr>
                        <a:t>Virtual </a:t>
                      </a:r>
                      <a:r>
                        <a:rPr lang="en-US" sz="1200" b="1" baseline="0" dirty="0">
                          <a:solidFill>
                            <a:schemeClr val="tx1">
                              <a:lumMod val="50000"/>
                            </a:schemeClr>
                          </a:solidFill>
                        </a:rPr>
                        <a:t>Online Meeting </a:t>
                      </a:r>
                      <a:r>
                        <a:rPr lang="en-US" sz="1200" b="1" dirty="0">
                          <a:solidFill>
                            <a:schemeClr val="tx1">
                              <a:lumMod val="50000"/>
                            </a:schemeClr>
                          </a:solidFill>
                        </a:rPr>
                        <a:t>(Video)</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389506"/>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baseline="0" dirty="0">
                          <a:solidFill>
                            <a:schemeClr val="tx1">
                              <a:lumMod val="50000"/>
                            </a:schemeClr>
                          </a:solidFill>
                        </a:rPr>
                        <a:t>Email</a:t>
                      </a:r>
                      <a:endParaRPr lang="en-US" sz="1200" b="1" dirty="0">
                        <a:solidFill>
                          <a:schemeClr val="tx1">
                            <a:lumMod val="50000"/>
                          </a:schemeClr>
                        </a:solidFill>
                      </a:endParaRP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7003218"/>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chemeClr val="tx1">
                              <a:lumMod val="50000"/>
                            </a:schemeClr>
                          </a:solidFill>
                        </a:rPr>
                        <a:t>Team Workspaces</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5022297"/>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kern="1200" dirty="0">
                          <a:solidFill>
                            <a:schemeClr val="tx1">
                              <a:lumMod val="50000"/>
                            </a:schemeClr>
                          </a:solidFill>
                          <a:latin typeface="+mn-lt"/>
                          <a:ea typeface="+mn-ea"/>
                          <a:cs typeface="+mn-cs"/>
                        </a:rPr>
                        <a:t>Instant Message (IM)</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0503819"/>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kern="1200" dirty="0">
                          <a:solidFill>
                            <a:schemeClr val="tx1">
                              <a:lumMod val="50000"/>
                            </a:schemeClr>
                          </a:solidFill>
                          <a:latin typeface="+mn-lt"/>
                          <a:ea typeface="+mn-ea"/>
                          <a:cs typeface="+mn-cs"/>
                        </a:rPr>
                        <a:t>Enterprise Social Networking</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6451143"/>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kern="1200" dirty="0">
                          <a:solidFill>
                            <a:schemeClr val="tx1">
                              <a:lumMod val="50000"/>
                            </a:schemeClr>
                          </a:solidFill>
                          <a:latin typeface="+mn-lt"/>
                          <a:ea typeface="+mn-ea"/>
                          <a:cs typeface="+mn-cs"/>
                        </a:rPr>
                        <a:t>Persistent Chat</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7683852"/>
                  </a:ext>
                </a:extLst>
              </a:tr>
              <a:tr h="396969">
                <a:tc>
                  <a:txBody>
                    <a:bodyPr/>
                    <a:lstStyle/>
                    <a:p>
                      <a:endParaRPr lang="en-US" sz="1800" dirty="0"/>
                    </a:p>
                  </a:txBody>
                  <a:tcPr marL="93260" marR="93260" marT="46630" marB="466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kern="1200" dirty="0">
                          <a:solidFill>
                            <a:schemeClr val="tx1">
                              <a:lumMod val="50000"/>
                            </a:schemeClr>
                          </a:solidFill>
                          <a:latin typeface="+mn-lt"/>
                          <a:ea typeface="+mn-ea"/>
                          <a:cs typeface="+mn-cs"/>
                        </a:rPr>
                        <a:t>Conversational User Interfaces</a:t>
                      </a:r>
                    </a:p>
                  </a:txBody>
                  <a:tcPr marL="93260" marR="93260" marT="46630" marB="46630"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p>
                  </a:txBody>
                  <a:tcPr marL="93260" marR="93260" marT="46630" marB="46630">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90594"/>
                  </a:ext>
                </a:extLst>
              </a:tr>
            </a:tbl>
          </a:graphicData>
        </a:graphic>
      </p:graphicFrame>
      <p:grpSp>
        <p:nvGrpSpPr>
          <p:cNvPr id="105" name="Group 104"/>
          <p:cNvGrpSpPr>
            <a:grpSpLocks noChangeAspect="1"/>
          </p:cNvGrpSpPr>
          <p:nvPr/>
        </p:nvGrpSpPr>
        <p:grpSpPr bwMode="auto">
          <a:xfrm>
            <a:off x="4125258" y="1720337"/>
            <a:ext cx="216960" cy="216960"/>
            <a:chOff x="4465638" y="3322638"/>
            <a:chExt cx="212725" cy="212725"/>
          </a:xfrm>
        </p:grpSpPr>
        <p:sp>
          <p:nvSpPr>
            <p:cNvPr id="106" name="Oval 105"/>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107" name="Arc 106"/>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06" name="Group 205"/>
          <p:cNvGrpSpPr>
            <a:grpSpLocks noChangeAspect="1"/>
          </p:cNvGrpSpPr>
          <p:nvPr/>
        </p:nvGrpSpPr>
        <p:grpSpPr bwMode="auto">
          <a:xfrm>
            <a:off x="6195195" y="1720337"/>
            <a:ext cx="216960" cy="216960"/>
            <a:chOff x="4465638" y="3322638"/>
            <a:chExt cx="212725" cy="212725"/>
          </a:xfrm>
        </p:grpSpPr>
        <p:sp>
          <p:nvSpPr>
            <p:cNvPr id="207" name="Oval 206"/>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08" name="Arc 207"/>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12" name="Group 211"/>
          <p:cNvGrpSpPr>
            <a:grpSpLocks noChangeAspect="1"/>
          </p:cNvGrpSpPr>
          <p:nvPr/>
        </p:nvGrpSpPr>
        <p:grpSpPr bwMode="auto">
          <a:xfrm>
            <a:off x="4125258" y="2157469"/>
            <a:ext cx="216960" cy="216960"/>
            <a:chOff x="4465638" y="3322638"/>
            <a:chExt cx="212725" cy="212725"/>
          </a:xfrm>
        </p:grpSpPr>
        <p:sp>
          <p:nvSpPr>
            <p:cNvPr id="213" name="Oval 212"/>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14" name="Arc 213"/>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15" name="Group 214"/>
          <p:cNvGrpSpPr>
            <a:grpSpLocks noChangeAspect="1"/>
          </p:cNvGrpSpPr>
          <p:nvPr/>
        </p:nvGrpSpPr>
        <p:grpSpPr bwMode="auto">
          <a:xfrm>
            <a:off x="10376898" y="2157469"/>
            <a:ext cx="216960" cy="216960"/>
            <a:chOff x="4465638" y="3322638"/>
            <a:chExt cx="212725" cy="212725"/>
          </a:xfrm>
        </p:grpSpPr>
        <p:sp>
          <p:nvSpPr>
            <p:cNvPr id="216" name="Oval 215"/>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17" name="Arc 216"/>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18" name="Group 217"/>
          <p:cNvGrpSpPr>
            <a:grpSpLocks noChangeAspect="1"/>
          </p:cNvGrpSpPr>
          <p:nvPr/>
        </p:nvGrpSpPr>
        <p:grpSpPr bwMode="auto">
          <a:xfrm>
            <a:off x="6195195" y="2157469"/>
            <a:ext cx="216960" cy="216960"/>
            <a:chOff x="4465638" y="3322638"/>
            <a:chExt cx="212725" cy="212725"/>
          </a:xfrm>
        </p:grpSpPr>
        <p:sp>
          <p:nvSpPr>
            <p:cNvPr id="219" name="Oval 218"/>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20" name="Arc 219"/>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21" name="Group 220"/>
          <p:cNvGrpSpPr>
            <a:grpSpLocks noChangeAspect="1"/>
          </p:cNvGrpSpPr>
          <p:nvPr/>
        </p:nvGrpSpPr>
        <p:grpSpPr bwMode="auto">
          <a:xfrm>
            <a:off x="8316740" y="2157469"/>
            <a:ext cx="216960" cy="216960"/>
            <a:chOff x="4465638" y="3322638"/>
            <a:chExt cx="212725" cy="212725"/>
          </a:xfrm>
        </p:grpSpPr>
        <p:sp>
          <p:nvSpPr>
            <p:cNvPr id="222" name="Oval 221"/>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23" name="Arc 222"/>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224" name="Oval 223"/>
          <p:cNvSpPr/>
          <p:nvPr/>
        </p:nvSpPr>
        <p:spPr bwMode="auto">
          <a:xfrm>
            <a:off x="4125258" y="2575824"/>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grpSp>
        <p:nvGrpSpPr>
          <p:cNvPr id="225" name="Group 224"/>
          <p:cNvGrpSpPr>
            <a:grpSpLocks noChangeAspect="1"/>
          </p:cNvGrpSpPr>
          <p:nvPr/>
        </p:nvGrpSpPr>
        <p:grpSpPr bwMode="auto">
          <a:xfrm>
            <a:off x="6195195" y="2575824"/>
            <a:ext cx="216960" cy="216960"/>
            <a:chOff x="4465638" y="3322638"/>
            <a:chExt cx="212725" cy="212725"/>
          </a:xfrm>
        </p:grpSpPr>
        <p:sp>
          <p:nvSpPr>
            <p:cNvPr id="226" name="Oval 225"/>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27" name="Arc 226"/>
            <p:cNvSpPr/>
            <p:nvPr/>
          </p:nvSpPr>
          <p:spPr bwMode="auto">
            <a:xfrm>
              <a:off x="4465638" y="3322638"/>
              <a:ext cx="212725" cy="212725"/>
            </a:xfrm>
            <a:prstGeom prst="arc">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28" name="Group 227"/>
          <p:cNvGrpSpPr>
            <a:grpSpLocks noChangeAspect="1"/>
          </p:cNvGrpSpPr>
          <p:nvPr/>
        </p:nvGrpSpPr>
        <p:grpSpPr bwMode="auto">
          <a:xfrm>
            <a:off x="8316740" y="2575824"/>
            <a:ext cx="216960" cy="216960"/>
            <a:chOff x="4465638" y="3322638"/>
            <a:chExt cx="212725" cy="212725"/>
          </a:xfrm>
        </p:grpSpPr>
        <p:sp>
          <p:nvSpPr>
            <p:cNvPr id="229" name="Oval 228"/>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30" name="Arc 229"/>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31" name="Group 230"/>
          <p:cNvGrpSpPr>
            <a:grpSpLocks noChangeAspect="1"/>
          </p:cNvGrpSpPr>
          <p:nvPr/>
        </p:nvGrpSpPr>
        <p:grpSpPr bwMode="auto">
          <a:xfrm>
            <a:off x="10376898" y="2627336"/>
            <a:ext cx="216960" cy="216960"/>
            <a:chOff x="4465638" y="3322638"/>
            <a:chExt cx="212725" cy="212725"/>
          </a:xfrm>
        </p:grpSpPr>
        <p:sp>
          <p:nvSpPr>
            <p:cNvPr id="232" name="Oval 231"/>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33" name="Arc 232"/>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34" name="Group 233"/>
          <p:cNvGrpSpPr>
            <a:grpSpLocks noChangeAspect="1"/>
          </p:cNvGrpSpPr>
          <p:nvPr/>
        </p:nvGrpSpPr>
        <p:grpSpPr bwMode="auto">
          <a:xfrm>
            <a:off x="4125258" y="2981869"/>
            <a:ext cx="216960" cy="216960"/>
            <a:chOff x="4465638" y="3322638"/>
            <a:chExt cx="212725" cy="212725"/>
          </a:xfrm>
        </p:grpSpPr>
        <p:sp>
          <p:nvSpPr>
            <p:cNvPr id="235" name="Oval 234"/>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36" name="Arc 235"/>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37" name="Group 236"/>
          <p:cNvGrpSpPr>
            <a:grpSpLocks noChangeAspect="1"/>
          </p:cNvGrpSpPr>
          <p:nvPr/>
        </p:nvGrpSpPr>
        <p:grpSpPr bwMode="auto">
          <a:xfrm>
            <a:off x="6195195" y="2981869"/>
            <a:ext cx="216960" cy="216960"/>
            <a:chOff x="4465638" y="3322638"/>
            <a:chExt cx="212725" cy="212725"/>
          </a:xfrm>
        </p:grpSpPr>
        <p:sp>
          <p:nvSpPr>
            <p:cNvPr id="238" name="Oval 237"/>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39" name="Arc 238"/>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40" name="Group 239"/>
          <p:cNvGrpSpPr>
            <a:grpSpLocks noChangeAspect="1"/>
          </p:cNvGrpSpPr>
          <p:nvPr/>
        </p:nvGrpSpPr>
        <p:grpSpPr bwMode="auto">
          <a:xfrm>
            <a:off x="8316740" y="2981869"/>
            <a:ext cx="216960" cy="216960"/>
            <a:chOff x="4465638" y="3322638"/>
            <a:chExt cx="212725" cy="212725"/>
          </a:xfrm>
        </p:grpSpPr>
        <p:sp>
          <p:nvSpPr>
            <p:cNvPr id="241" name="Oval 240"/>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42" name="Arc 241"/>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243" name="Oval 242"/>
          <p:cNvSpPr/>
          <p:nvPr/>
        </p:nvSpPr>
        <p:spPr bwMode="auto">
          <a:xfrm>
            <a:off x="10376898" y="3033381"/>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grpSp>
        <p:nvGrpSpPr>
          <p:cNvPr id="244" name="Group 243"/>
          <p:cNvGrpSpPr>
            <a:grpSpLocks noChangeAspect="1"/>
          </p:cNvGrpSpPr>
          <p:nvPr/>
        </p:nvGrpSpPr>
        <p:grpSpPr bwMode="auto">
          <a:xfrm>
            <a:off x="4125258" y="3385107"/>
            <a:ext cx="216960" cy="216960"/>
            <a:chOff x="4465638" y="3322638"/>
            <a:chExt cx="212725" cy="212725"/>
          </a:xfrm>
        </p:grpSpPr>
        <p:sp>
          <p:nvSpPr>
            <p:cNvPr id="245" name="Oval 244"/>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46" name="Arc 245"/>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50" name="Group 249"/>
          <p:cNvGrpSpPr>
            <a:grpSpLocks noChangeAspect="1"/>
          </p:cNvGrpSpPr>
          <p:nvPr/>
        </p:nvGrpSpPr>
        <p:grpSpPr bwMode="auto">
          <a:xfrm>
            <a:off x="8316740" y="3385107"/>
            <a:ext cx="216960" cy="216960"/>
            <a:chOff x="4465638" y="3322638"/>
            <a:chExt cx="212725" cy="212725"/>
          </a:xfrm>
        </p:grpSpPr>
        <p:sp>
          <p:nvSpPr>
            <p:cNvPr id="251" name="Oval 250"/>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52" name="Arc 251"/>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53" name="Group 252"/>
          <p:cNvGrpSpPr>
            <a:grpSpLocks noChangeAspect="1"/>
          </p:cNvGrpSpPr>
          <p:nvPr/>
        </p:nvGrpSpPr>
        <p:grpSpPr bwMode="auto">
          <a:xfrm>
            <a:off x="10376898" y="3397985"/>
            <a:ext cx="216960" cy="216960"/>
            <a:chOff x="4465638" y="3322638"/>
            <a:chExt cx="212725" cy="212725"/>
          </a:xfrm>
        </p:grpSpPr>
        <p:sp>
          <p:nvSpPr>
            <p:cNvPr id="254" name="Oval 253"/>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55" name="Arc 254"/>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56" name="Group 255"/>
          <p:cNvGrpSpPr>
            <a:grpSpLocks noChangeAspect="1"/>
          </p:cNvGrpSpPr>
          <p:nvPr/>
        </p:nvGrpSpPr>
        <p:grpSpPr bwMode="auto">
          <a:xfrm>
            <a:off x="6195195" y="3785754"/>
            <a:ext cx="216960" cy="216960"/>
            <a:chOff x="4465638" y="3322638"/>
            <a:chExt cx="212725" cy="212725"/>
          </a:xfrm>
        </p:grpSpPr>
        <p:sp>
          <p:nvSpPr>
            <p:cNvPr id="257" name="Oval 256"/>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58" name="Arc 257"/>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59" name="Group 258"/>
          <p:cNvGrpSpPr>
            <a:grpSpLocks noChangeAspect="1"/>
          </p:cNvGrpSpPr>
          <p:nvPr/>
        </p:nvGrpSpPr>
        <p:grpSpPr bwMode="auto">
          <a:xfrm>
            <a:off x="8316740" y="3785754"/>
            <a:ext cx="216960" cy="216960"/>
            <a:chOff x="4465638" y="3322638"/>
            <a:chExt cx="212725" cy="212725"/>
          </a:xfrm>
        </p:grpSpPr>
        <p:sp>
          <p:nvSpPr>
            <p:cNvPr id="260" name="Oval 259"/>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61" name="Arc 260"/>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62" name="Group 261"/>
          <p:cNvGrpSpPr>
            <a:grpSpLocks noChangeAspect="1"/>
          </p:cNvGrpSpPr>
          <p:nvPr/>
        </p:nvGrpSpPr>
        <p:grpSpPr bwMode="auto">
          <a:xfrm>
            <a:off x="4120985" y="3806326"/>
            <a:ext cx="216960" cy="216960"/>
            <a:chOff x="4465638" y="3322638"/>
            <a:chExt cx="212725" cy="212725"/>
          </a:xfrm>
        </p:grpSpPr>
        <p:sp>
          <p:nvSpPr>
            <p:cNvPr id="263" name="Oval 262"/>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64" name="Arc 263"/>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265" name="Oval 264"/>
          <p:cNvSpPr/>
          <p:nvPr/>
        </p:nvSpPr>
        <p:spPr bwMode="auto">
          <a:xfrm>
            <a:off x="4125258" y="4191800"/>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grpSp>
        <p:nvGrpSpPr>
          <p:cNvPr id="266" name="Group 265"/>
          <p:cNvGrpSpPr>
            <a:grpSpLocks noChangeAspect="1"/>
          </p:cNvGrpSpPr>
          <p:nvPr/>
        </p:nvGrpSpPr>
        <p:grpSpPr bwMode="auto">
          <a:xfrm>
            <a:off x="6195195" y="4191800"/>
            <a:ext cx="216960" cy="216960"/>
            <a:chOff x="4465638" y="3322638"/>
            <a:chExt cx="212725" cy="212725"/>
          </a:xfrm>
        </p:grpSpPr>
        <p:sp>
          <p:nvSpPr>
            <p:cNvPr id="267" name="Oval 266"/>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68" name="Arc 267"/>
            <p:cNvSpPr/>
            <p:nvPr/>
          </p:nvSpPr>
          <p:spPr bwMode="auto">
            <a:xfrm>
              <a:off x="4465638" y="3322638"/>
              <a:ext cx="212725" cy="212725"/>
            </a:xfrm>
            <a:prstGeom prst="arc">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69" name="Group 268"/>
          <p:cNvGrpSpPr>
            <a:grpSpLocks noChangeAspect="1"/>
          </p:cNvGrpSpPr>
          <p:nvPr/>
        </p:nvGrpSpPr>
        <p:grpSpPr bwMode="auto">
          <a:xfrm>
            <a:off x="8316740" y="4191800"/>
            <a:ext cx="216960" cy="216960"/>
            <a:chOff x="4465638" y="3322638"/>
            <a:chExt cx="212725" cy="212725"/>
          </a:xfrm>
        </p:grpSpPr>
        <p:sp>
          <p:nvSpPr>
            <p:cNvPr id="270" name="Oval 269"/>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71" name="Arc 270"/>
            <p:cNvSpPr/>
            <p:nvPr/>
          </p:nvSpPr>
          <p:spPr bwMode="auto">
            <a:xfrm>
              <a:off x="4465638" y="3322638"/>
              <a:ext cx="212725" cy="212725"/>
            </a:xfrm>
            <a:prstGeom prst="arc">
              <a:avLst>
                <a:gd name="adj1" fmla="val 16200000"/>
                <a:gd name="adj2" fmla="val 108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272" name="Oval 271"/>
          <p:cNvSpPr/>
          <p:nvPr/>
        </p:nvSpPr>
        <p:spPr bwMode="auto">
          <a:xfrm>
            <a:off x="4125258" y="4588612"/>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grpSp>
        <p:nvGrpSpPr>
          <p:cNvPr id="273" name="Group 272"/>
          <p:cNvGrpSpPr>
            <a:grpSpLocks noChangeAspect="1"/>
          </p:cNvGrpSpPr>
          <p:nvPr/>
        </p:nvGrpSpPr>
        <p:grpSpPr bwMode="auto">
          <a:xfrm>
            <a:off x="6195195" y="4588612"/>
            <a:ext cx="216960" cy="216960"/>
            <a:chOff x="4465638" y="3322638"/>
            <a:chExt cx="212725" cy="212725"/>
          </a:xfrm>
        </p:grpSpPr>
        <p:sp>
          <p:nvSpPr>
            <p:cNvPr id="274" name="Oval 273"/>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75" name="Arc 274"/>
            <p:cNvSpPr/>
            <p:nvPr/>
          </p:nvSpPr>
          <p:spPr bwMode="auto">
            <a:xfrm>
              <a:off x="4465638" y="3322638"/>
              <a:ext cx="212725" cy="212725"/>
            </a:xfrm>
            <a:prstGeom prst="arc">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76" name="Group 275"/>
          <p:cNvGrpSpPr>
            <a:grpSpLocks noChangeAspect="1"/>
          </p:cNvGrpSpPr>
          <p:nvPr/>
        </p:nvGrpSpPr>
        <p:grpSpPr bwMode="auto">
          <a:xfrm>
            <a:off x="8316740" y="4588612"/>
            <a:ext cx="216960" cy="216960"/>
            <a:chOff x="4465638" y="3322638"/>
            <a:chExt cx="212725" cy="212725"/>
          </a:xfrm>
        </p:grpSpPr>
        <p:sp>
          <p:nvSpPr>
            <p:cNvPr id="277" name="Oval 276"/>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78" name="Arc 277"/>
            <p:cNvSpPr/>
            <p:nvPr/>
          </p:nvSpPr>
          <p:spPr bwMode="auto">
            <a:xfrm>
              <a:off x="4465638" y="3322638"/>
              <a:ext cx="212725" cy="212725"/>
            </a:xfrm>
            <a:prstGeom prst="arc">
              <a:avLst>
                <a:gd name="adj1" fmla="val 16200000"/>
                <a:gd name="adj2" fmla="val 108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79" name="Group 278"/>
          <p:cNvGrpSpPr>
            <a:grpSpLocks noChangeAspect="1"/>
          </p:cNvGrpSpPr>
          <p:nvPr/>
        </p:nvGrpSpPr>
        <p:grpSpPr bwMode="auto">
          <a:xfrm>
            <a:off x="10376898" y="4588612"/>
            <a:ext cx="216960" cy="216960"/>
            <a:chOff x="4465638" y="3322638"/>
            <a:chExt cx="212725" cy="212725"/>
          </a:xfrm>
        </p:grpSpPr>
        <p:sp>
          <p:nvSpPr>
            <p:cNvPr id="280" name="Oval 279"/>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81" name="Arc 280"/>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282" name="Oval 281"/>
          <p:cNvSpPr/>
          <p:nvPr/>
        </p:nvSpPr>
        <p:spPr bwMode="auto">
          <a:xfrm>
            <a:off x="4125258" y="4989476"/>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83" name="Oval 282"/>
          <p:cNvSpPr/>
          <p:nvPr/>
        </p:nvSpPr>
        <p:spPr bwMode="auto">
          <a:xfrm>
            <a:off x="6195195" y="4989476"/>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grpSp>
        <p:nvGrpSpPr>
          <p:cNvPr id="284" name="Group 283"/>
          <p:cNvGrpSpPr>
            <a:grpSpLocks noChangeAspect="1"/>
          </p:cNvGrpSpPr>
          <p:nvPr/>
        </p:nvGrpSpPr>
        <p:grpSpPr bwMode="auto">
          <a:xfrm>
            <a:off x="8316740" y="4989476"/>
            <a:ext cx="216960" cy="216960"/>
            <a:chOff x="4465638" y="3322638"/>
            <a:chExt cx="212725" cy="212725"/>
          </a:xfrm>
        </p:grpSpPr>
        <p:sp>
          <p:nvSpPr>
            <p:cNvPr id="285" name="Oval 284"/>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86" name="Arc 285"/>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287" name="Group 286"/>
          <p:cNvGrpSpPr>
            <a:grpSpLocks noChangeAspect="1"/>
          </p:cNvGrpSpPr>
          <p:nvPr/>
        </p:nvGrpSpPr>
        <p:grpSpPr bwMode="auto">
          <a:xfrm>
            <a:off x="10376898" y="4989476"/>
            <a:ext cx="216960" cy="216960"/>
            <a:chOff x="4465638" y="3322638"/>
            <a:chExt cx="212725" cy="212725"/>
          </a:xfrm>
        </p:grpSpPr>
        <p:sp>
          <p:nvSpPr>
            <p:cNvPr id="288" name="Oval 287"/>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289" name="Arc 288"/>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290" name="TextBox 289"/>
          <p:cNvSpPr txBox="1"/>
          <p:nvPr/>
        </p:nvSpPr>
        <p:spPr>
          <a:xfrm>
            <a:off x="3681843" y="5416336"/>
            <a:ext cx="1129595" cy="286306"/>
          </a:xfrm>
          <a:prstGeom prst="rect">
            <a:avLst/>
          </a:prstGeom>
          <a:noFill/>
        </p:spPr>
        <p:txBody>
          <a:bodyPr wrap="none" rtlCol="0">
            <a:spAutoFit/>
          </a:bodyPr>
          <a:lstStyle/>
          <a:p>
            <a:r>
              <a:rPr lang="en-US" sz="1224" dirty="0">
                <a:solidFill>
                  <a:schemeClr val="tx1">
                    <a:lumMod val="50000"/>
                  </a:schemeClr>
                </a:solidFill>
              </a:rPr>
              <a:t>Mostly prefer</a:t>
            </a:r>
          </a:p>
        </p:txBody>
      </p:sp>
      <p:grpSp>
        <p:nvGrpSpPr>
          <p:cNvPr id="291" name="Group 290"/>
          <p:cNvGrpSpPr>
            <a:grpSpLocks noChangeAspect="1"/>
          </p:cNvGrpSpPr>
          <p:nvPr/>
        </p:nvGrpSpPr>
        <p:grpSpPr bwMode="auto">
          <a:xfrm>
            <a:off x="3473642" y="5449113"/>
            <a:ext cx="216960" cy="216960"/>
            <a:chOff x="4465638" y="3322638"/>
            <a:chExt cx="212725" cy="212725"/>
          </a:xfrm>
        </p:grpSpPr>
        <p:sp>
          <p:nvSpPr>
            <p:cNvPr id="292" name="Oval 291"/>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sp>
          <p:nvSpPr>
            <p:cNvPr id="293" name="Arc 292"/>
            <p:cNvSpPr/>
            <p:nvPr/>
          </p:nvSpPr>
          <p:spPr bwMode="auto">
            <a:xfrm>
              <a:off x="4465638" y="3322638"/>
              <a:ext cx="212725" cy="212725"/>
            </a:xfrm>
            <a:prstGeom prst="arc">
              <a:avLst>
                <a:gd name="adj1" fmla="val 16200000"/>
                <a:gd name="adj2" fmla="val 108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chemeClr val="bg1"/>
                </a:solidFill>
              </a:endParaRPr>
            </a:p>
          </p:txBody>
        </p:sp>
      </p:grpSp>
      <p:sp>
        <p:nvSpPr>
          <p:cNvPr id="294" name="TextBox 293"/>
          <p:cNvSpPr txBox="1"/>
          <p:nvPr/>
        </p:nvSpPr>
        <p:spPr>
          <a:xfrm>
            <a:off x="1989351" y="5416336"/>
            <a:ext cx="1139405" cy="286306"/>
          </a:xfrm>
          <a:prstGeom prst="rect">
            <a:avLst/>
          </a:prstGeom>
          <a:noFill/>
        </p:spPr>
        <p:txBody>
          <a:bodyPr wrap="none" rtlCol="0">
            <a:spAutoFit/>
          </a:bodyPr>
          <a:lstStyle/>
          <a:p>
            <a:r>
              <a:rPr lang="en-US" sz="1224" dirty="0">
                <a:solidFill>
                  <a:schemeClr val="tx1">
                    <a:lumMod val="50000"/>
                  </a:schemeClr>
                </a:solidFill>
              </a:rPr>
              <a:t>Always prefer</a:t>
            </a:r>
          </a:p>
        </p:txBody>
      </p:sp>
      <p:grpSp>
        <p:nvGrpSpPr>
          <p:cNvPr id="295" name="Group 294"/>
          <p:cNvGrpSpPr>
            <a:grpSpLocks noChangeAspect="1"/>
          </p:cNvGrpSpPr>
          <p:nvPr/>
        </p:nvGrpSpPr>
        <p:grpSpPr bwMode="auto">
          <a:xfrm>
            <a:off x="1772391" y="5449113"/>
            <a:ext cx="216960" cy="216960"/>
            <a:chOff x="4465638" y="3322638"/>
            <a:chExt cx="212725" cy="212725"/>
          </a:xfrm>
        </p:grpSpPr>
        <p:sp>
          <p:nvSpPr>
            <p:cNvPr id="296" name="Oval 295"/>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sp>
          <p:nvSpPr>
            <p:cNvPr id="297" name="Arc 296"/>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chemeClr val="bg1"/>
                </a:solidFill>
              </a:endParaRPr>
            </a:p>
          </p:txBody>
        </p:sp>
      </p:grpSp>
      <p:sp>
        <p:nvSpPr>
          <p:cNvPr id="298" name="TextBox 297"/>
          <p:cNvSpPr txBox="1"/>
          <p:nvPr/>
        </p:nvSpPr>
        <p:spPr>
          <a:xfrm>
            <a:off x="5365077" y="5416336"/>
            <a:ext cx="1394452" cy="286306"/>
          </a:xfrm>
          <a:prstGeom prst="rect">
            <a:avLst/>
          </a:prstGeom>
          <a:noFill/>
        </p:spPr>
        <p:txBody>
          <a:bodyPr wrap="none" rtlCol="0">
            <a:spAutoFit/>
          </a:bodyPr>
          <a:lstStyle/>
          <a:p>
            <a:r>
              <a:rPr lang="en-US" sz="1224" dirty="0">
                <a:solidFill>
                  <a:schemeClr val="tx1">
                    <a:lumMod val="50000"/>
                  </a:schemeClr>
                </a:solidFill>
              </a:rPr>
              <a:t>Somewhat prefer</a:t>
            </a:r>
          </a:p>
        </p:txBody>
      </p:sp>
      <p:grpSp>
        <p:nvGrpSpPr>
          <p:cNvPr id="299" name="Group 298"/>
          <p:cNvGrpSpPr>
            <a:grpSpLocks noChangeAspect="1"/>
          </p:cNvGrpSpPr>
          <p:nvPr/>
        </p:nvGrpSpPr>
        <p:grpSpPr bwMode="auto">
          <a:xfrm>
            <a:off x="5151419" y="5449113"/>
            <a:ext cx="216960" cy="216960"/>
            <a:chOff x="4465638" y="3322638"/>
            <a:chExt cx="212725" cy="212725"/>
          </a:xfrm>
        </p:grpSpPr>
        <p:sp>
          <p:nvSpPr>
            <p:cNvPr id="300" name="Oval 299"/>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sp>
          <p:nvSpPr>
            <p:cNvPr id="301" name="Arc 300"/>
            <p:cNvSpPr/>
            <p:nvPr/>
          </p:nvSpPr>
          <p:spPr bwMode="auto">
            <a:xfrm>
              <a:off x="4465638" y="3322638"/>
              <a:ext cx="212725" cy="212725"/>
            </a:xfrm>
            <a:prstGeom prst="arc">
              <a:avLst>
                <a:gd name="adj1" fmla="val 16200000"/>
                <a:gd name="adj2" fmla="val 54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chemeClr val="bg1"/>
                </a:solidFill>
              </a:endParaRPr>
            </a:p>
          </p:txBody>
        </p:sp>
      </p:grpSp>
      <p:sp>
        <p:nvSpPr>
          <p:cNvPr id="302" name="TextBox 301"/>
          <p:cNvSpPr txBox="1"/>
          <p:nvPr/>
        </p:nvSpPr>
        <p:spPr>
          <a:xfrm>
            <a:off x="7291925" y="5416336"/>
            <a:ext cx="1531785" cy="286306"/>
          </a:xfrm>
          <a:prstGeom prst="rect">
            <a:avLst/>
          </a:prstGeom>
          <a:noFill/>
        </p:spPr>
        <p:txBody>
          <a:bodyPr wrap="none" rtlCol="0">
            <a:spAutoFit/>
          </a:bodyPr>
          <a:lstStyle/>
          <a:p>
            <a:r>
              <a:rPr lang="en-US" sz="1224" dirty="0">
                <a:solidFill>
                  <a:schemeClr val="tx1">
                    <a:lumMod val="50000"/>
                  </a:schemeClr>
                </a:solidFill>
              </a:rPr>
              <a:t>Occasionally prefer</a:t>
            </a:r>
          </a:p>
        </p:txBody>
      </p:sp>
      <p:grpSp>
        <p:nvGrpSpPr>
          <p:cNvPr id="303" name="Group 302"/>
          <p:cNvGrpSpPr>
            <a:grpSpLocks noChangeAspect="1"/>
          </p:cNvGrpSpPr>
          <p:nvPr/>
        </p:nvGrpSpPr>
        <p:grpSpPr bwMode="auto">
          <a:xfrm>
            <a:off x="7091336" y="5449113"/>
            <a:ext cx="216960" cy="216960"/>
            <a:chOff x="4465638" y="3322638"/>
            <a:chExt cx="212725" cy="212725"/>
          </a:xfrm>
        </p:grpSpPr>
        <p:sp>
          <p:nvSpPr>
            <p:cNvPr id="304" name="Oval 303"/>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sp>
          <p:nvSpPr>
            <p:cNvPr id="305" name="Arc 304"/>
            <p:cNvSpPr/>
            <p:nvPr/>
          </p:nvSpPr>
          <p:spPr bwMode="auto">
            <a:xfrm>
              <a:off x="4465638" y="3322638"/>
              <a:ext cx="212725" cy="212725"/>
            </a:xfrm>
            <a:prstGeom prst="arc">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chemeClr val="bg1"/>
                </a:solidFill>
              </a:endParaRPr>
            </a:p>
          </p:txBody>
        </p:sp>
      </p:grpSp>
      <p:sp>
        <p:nvSpPr>
          <p:cNvPr id="306" name="TextBox 305"/>
          <p:cNvSpPr txBox="1"/>
          <p:nvPr/>
        </p:nvSpPr>
        <p:spPr>
          <a:xfrm>
            <a:off x="9370287" y="5416336"/>
            <a:ext cx="1141040" cy="286306"/>
          </a:xfrm>
          <a:prstGeom prst="rect">
            <a:avLst/>
          </a:prstGeom>
          <a:noFill/>
        </p:spPr>
        <p:txBody>
          <a:bodyPr wrap="none" rtlCol="0">
            <a:spAutoFit/>
          </a:bodyPr>
          <a:lstStyle/>
          <a:p>
            <a:r>
              <a:rPr lang="en-US" sz="1224" dirty="0">
                <a:solidFill>
                  <a:schemeClr val="tx1">
                    <a:lumMod val="50000"/>
                  </a:schemeClr>
                </a:solidFill>
              </a:rPr>
              <a:t>Do not prefer</a:t>
            </a:r>
          </a:p>
        </p:txBody>
      </p:sp>
      <p:sp>
        <p:nvSpPr>
          <p:cNvPr id="307" name="Oval 306"/>
          <p:cNvSpPr/>
          <p:nvPr/>
        </p:nvSpPr>
        <p:spPr bwMode="auto">
          <a:xfrm>
            <a:off x="9145708" y="5449113"/>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grpSp>
        <p:nvGrpSpPr>
          <p:cNvPr id="308" name="Group 307"/>
          <p:cNvGrpSpPr>
            <a:grpSpLocks noChangeAspect="1"/>
          </p:cNvGrpSpPr>
          <p:nvPr/>
        </p:nvGrpSpPr>
        <p:grpSpPr bwMode="auto">
          <a:xfrm>
            <a:off x="10376898" y="3794945"/>
            <a:ext cx="216960" cy="216960"/>
            <a:chOff x="4465638" y="3322638"/>
            <a:chExt cx="212725" cy="212725"/>
          </a:xfrm>
        </p:grpSpPr>
        <p:sp>
          <p:nvSpPr>
            <p:cNvPr id="309" name="Oval 308"/>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310" name="Arc 309"/>
            <p:cNvSpPr/>
            <p:nvPr/>
          </p:nvSpPr>
          <p:spPr bwMode="auto">
            <a:xfrm>
              <a:off x="4465638" y="3322638"/>
              <a:ext cx="212725" cy="212725"/>
            </a:xfrm>
            <a:prstGeom prst="arc">
              <a:avLst>
                <a:gd name="adj1" fmla="val 16200000"/>
                <a:gd name="adj2" fmla="val 108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grpSp>
        <p:nvGrpSpPr>
          <p:cNvPr id="314" name="Group 313"/>
          <p:cNvGrpSpPr>
            <a:grpSpLocks noChangeAspect="1"/>
          </p:cNvGrpSpPr>
          <p:nvPr/>
        </p:nvGrpSpPr>
        <p:grpSpPr bwMode="auto">
          <a:xfrm>
            <a:off x="8311802" y="1723758"/>
            <a:ext cx="216960" cy="216960"/>
            <a:chOff x="4465638" y="3322638"/>
            <a:chExt cx="212725" cy="212725"/>
          </a:xfrm>
        </p:grpSpPr>
        <p:sp>
          <p:nvSpPr>
            <p:cNvPr id="315" name="Oval 314"/>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316" name="Arc 315"/>
            <p:cNvSpPr/>
            <p:nvPr/>
          </p:nvSpPr>
          <p:spPr bwMode="auto">
            <a:xfrm>
              <a:off x="4465638" y="3322638"/>
              <a:ext cx="212725" cy="212725"/>
            </a:xfrm>
            <a:prstGeom prst="arc">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
        <p:nvSpPr>
          <p:cNvPr id="317" name="Oval 316"/>
          <p:cNvSpPr/>
          <p:nvPr/>
        </p:nvSpPr>
        <p:spPr bwMode="auto">
          <a:xfrm>
            <a:off x="10376898" y="1731332"/>
            <a:ext cx="216960" cy="216960"/>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grpSp>
        <p:nvGrpSpPr>
          <p:cNvPr id="318" name="Group 317"/>
          <p:cNvGrpSpPr>
            <a:grpSpLocks noChangeAspect="1"/>
          </p:cNvGrpSpPr>
          <p:nvPr/>
        </p:nvGrpSpPr>
        <p:grpSpPr bwMode="auto">
          <a:xfrm>
            <a:off x="6195195" y="3428352"/>
            <a:ext cx="216960" cy="216960"/>
            <a:chOff x="4465638" y="3322638"/>
            <a:chExt cx="212725" cy="212725"/>
          </a:xfrm>
        </p:grpSpPr>
        <p:sp>
          <p:nvSpPr>
            <p:cNvPr id="319" name="Oval 318"/>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chemeClr val="bg1"/>
                </a:solidFill>
                <a:latin typeface="Arial" pitchFamily="34" charset="0"/>
                <a:cs typeface="Arial" pitchFamily="34" charset="0"/>
              </a:endParaRPr>
            </a:p>
          </p:txBody>
        </p:sp>
        <p:sp>
          <p:nvSpPr>
            <p:cNvPr id="320" name="Arc 319"/>
            <p:cNvSpPr/>
            <p:nvPr/>
          </p:nvSpPr>
          <p:spPr bwMode="auto">
            <a:xfrm>
              <a:off x="4465638" y="3322638"/>
              <a:ext cx="212725" cy="212725"/>
            </a:xfrm>
            <a:prstGeom prst="arc">
              <a:avLst>
                <a:gd name="adj1" fmla="val 16200000"/>
                <a:gd name="adj2" fmla="val 108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chemeClr val="bg1"/>
                </a:solidFill>
              </a:endParaRPr>
            </a:p>
          </p:txBody>
        </p:sp>
      </p:grpSp>
      <p:grpSp>
        <p:nvGrpSpPr>
          <p:cNvPr id="321" name="Group 320"/>
          <p:cNvGrpSpPr>
            <a:grpSpLocks noChangeAspect="1"/>
          </p:cNvGrpSpPr>
          <p:nvPr/>
        </p:nvGrpSpPr>
        <p:grpSpPr bwMode="auto">
          <a:xfrm>
            <a:off x="10376898" y="4225301"/>
            <a:ext cx="216960" cy="216960"/>
            <a:chOff x="4465638" y="3322638"/>
            <a:chExt cx="212725" cy="212725"/>
          </a:xfrm>
        </p:grpSpPr>
        <p:sp>
          <p:nvSpPr>
            <p:cNvPr id="322" name="Oval 321"/>
            <p:cNvSpPr/>
            <p:nvPr/>
          </p:nvSpPr>
          <p:spPr bwMode="auto">
            <a:xfrm>
              <a:off x="4465638" y="3322638"/>
              <a:ext cx="212725" cy="212725"/>
            </a:xfrm>
            <a:prstGeom prst="ellipse">
              <a:avLst/>
            </a:prstGeom>
            <a:solidFill>
              <a:schemeClr val="bg1"/>
            </a:solidFill>
            <a:ln w="6350" cmpd="sng">
              <a:solidFill>
                <a:schemeClr val="accent1"/>
              </a:solidFill>
              <a:prstDash val="solid"/>
              <a:miter lim="800000"/>
              <a:headEnd/>
              <a:tailEnd/>
            </a:ln>
            <a:effectLst/>
          </p:spPr>
          <p:txBody>
            <a:bodyPr vert="horz" wrap="square" lIns="73433" tIns="73433" rIns="73433" bIns="73433" numCol="1" rtlCol="0" anchor="t" anchorCtr="0" compatLnSpc="1">
              <a:prstTxWarp prst="textNoShape">
                <a:avLst/>
              </a:prstTxWarp>
              <a:noAutofit/>
            </a:bodyPr>
            <a:lstStyle/>
            <a:p>
              <a:pPr defTabSz="932597" fontAlgn="base">
                <a:spcAft>
                  <a:spcPts val="306"/>
                </a:spcAft>
              </a:pPr>
              <a:endParaRPr lang="en-US" sz="1632" kern="0" dirty="0">
                <a:solidFill>
                  <a:sysClr val="windowText" lastClr="000000"/>
                </a:solidFill>
                <a:latin typeface="Arial" pitchFamily="34" charset="0"/>
                <a:cs typeface="Arial" pitchFamily="34" charset="0"/>
              </a:endParaRPr>
            </a:p>
          </p:txBody>
        </p:sp>
        <p:sp>
          <p:nvSpPr>
            <p:cNvPr id="323" name="Arc 322"/>
            <p:cNvSpPr/>
            <p:nvPr/>
          </p:nvSpPr>
          <p:spPr bwMode="auto">
            <a:xfrm>
              <a:off x="4465638" y="3322638"/>
              <a:ext cx="212725" cy="212725"/>
            </a:xfrm>
            <a:prstGeom prst="arc">
              <a:avLst>
                <a:gd name="adj1" fmla="val 16200000"/>
                <a:gd name="adj2" fmla="val 16200000"/>
              </a:avLst>
            </a:prstGeom>
            <a:solidFill>
              <a:schemeClr val="accent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grpSp>
    </p:spTree>
    <p:extLst>
      <p:ext uri="{BB962C8B-B14F-4D97-AF65-F5344CB8AC3E}">
        <p14:creationId xmlns:p14="http://schemas.microsoft.com/office/powerpoint/2010/main" val="263407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Group 371"/>
          <p:cNvGrpSpPr/>
          <p:nvPr/>
        </p:nvGrpSpPr>
        <p:grpSpPr>
          <a:xfrm>
            <a:off x="433802" y="5907735"/>
            <a:ext cx="11618767" cy="820914"/>
            <a:chOff x="433802" y="5907735"/>
            <a:chExt cx="11618767" cy="820914"/>
          </a:xfrm>
        </p:grpSpPr>
        <p:pic>
          <p:nvPicPr>
            <p:cNvPr id="373" name="Picture 3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374" name="Picture 373"/>
            <p:cNvPicPr>
              <a:picLocks noChangeAspect="1"/>
            </p:cNvPicPr>
            <p:nvPr/>
          </p:nvPicPr>
          <p:blipFill>
            <a:blip r:embed="rId4"/>
            <a:stretch>
              <a:fillRect/>
            </a:stretch>
          </p:blipFill>
          <p:spPr>
            <a:xfrm>
              <a:off x="433802" y="6086496"/>
              <a:ext cx="2859932" cy="551726"/>
            </a:xfrm>
            <a:prstGeom prst="rect">
              <a:avLst/>
            </a:prstGeom>
          </p:spPr>
        </p:pic>
      </p:grpSp>
      <p:sp>
        <p:nvSpPr>
          <p:cNvPr id="2" name="Rectangle 1"/>
          <p:cNvSpPr/>
          <p:nvPr/>
        </p:nvSpPr>
        <p:spPr>
          <a:xfrm>
            <a:off x="4757255" y="836260"/>
            <a:ext cx="7087080" cy="5801962"/>
          </a:xfrm>
          <a:prstGeom prst="rect">
            <a:avLst/>
          </a:prstGeom>
          <a:solidFill>
            <a:schemeClr val="bg2">
              <a:lumMod val="75000"/>
            </a:schemeClr>
          </a:solidFill>
          <a:effectLst>
            <a:innerShdw blurRad="114300">
              <a:prstClr val="black"/>
            </a:innerShd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652463" y="103696"/>
            <a:ext cx="10701337" cy="1008668"/>
          </a:xfrm>
        </p:spPr>
        <p:txBody>
          <a:bodyPr>
            <a:normAutofit fontScale="90000"/>
          </a:bodyPr>
          <a:lstStyle/>
          <a:p>
            <a:r>
              <a:rPr lang="en-US" sz="5400" dirty="0"/>
              <a:t>Office 365 Services for your Digital Needs</a:t>
            </a:r>
            <a:endParaRPr lang="en-US" sz="5400" dirty="0">
              <a:solidFill>
                <a:schemeClr val="tx1"/>
              </a:solidFill>
            </a:endParaRPr>
          </a:p>
        </p:txBody>
      </p:sp>
      <p:sp>
        <p:nvSpPr>
          <p:cNvPr id="127" name="Rectangle 126"/>
          <p:cNvSpPr/>
          <p:nvPr/>
        </p:nvSpPr>
        <p:spPr>
          <a:xfrm>
            <a:off x="8868087" y="1153396"/>
            <a:ext cx="1488630" cy="414353"/>
          </a:xfrm>
          <a:prstGeom prst="rect">
            <a:avLst/>
          </a:prstGeom>
        </p:spPr>
        <p:txBody>
          <a:bodyPr wrap="square">
            <a:spAutoFit/>
          </a:bodyPr>
          <a:lstStyle/>
          <a:p>
            <a:pPr algn="r" defTabSz="932563">
              <a:defRPr/>
            </a:pPr>
            <a:r>
              <a:rPr lang="en-US" sz="2040" kern="0" spc="-102" dirty="0">
                <a:solidFill>
                  <a:srgbClr val="C00000"/>
                </a:solidFill>
                <a:latin typeface="Segoe UI Semibold" charset="0"/>
                <a:ea typeface="Segoe UI Semibold" charset="0"/>
                <a:cs typeface="Segoe UI Semibold" charset="0"/>
              </a:rPr>
              <a:t>SharePoint</a:t>
            </a:r>
          </a:p>
        </p:txBody>
      </p:sp>
      <p:sp>
        <p:nvSpPr>
          <p:cNvPr id="128" name="Rectangle 127"/>
          <p:cNvSpPr/>
          <p:nvPr/>
        </p:nvSpPr>
        <p:spPr>
          <a:xfrm>
            <a:off x="9403268" y="5061677"/>
            <a:ext cx="883896" cy="406265"/>
          </a:xfrm>
          <a:prstGeom prst="rect">
            <a:avLst/>
          </a:prstGeom>
        </p:spPr>
        <p:txBody>
          <a:bodyPr wrap="none">
            <a:spAutoFit/>
          </a:bodyPr>
          <a:lstStyle/>
          <a:p>
            <a:pPr algn="r" defTabSz="932563">
              <a:defRPr/>
            </a:pPr>
            <a:r>
              <a:rPr lang="en-US" sz="2040" kern="0" spc="-102" dirty="0">
                <a:solidFill>
                  <a:srgbClr val="C00000"/>
                </a:solidFill>
                <a:latin typeface="Segoe UI Semibold" charset="0"/>
                <a:ea typeface="Segoe UI Semibold" charset="0"/>
                <a:cs typeface="Segoe UI Semibold" charset="0"/>
              </a:rPr>
              <a:t>Teams</a:t>
            </a:r>
          </a:p>
        </p:txBody>
      </p:sp>
      <p:sp>
        <p:nvSpPr>
          <p:cNvPr id="129" name="Rectangle 128"/>
          <p:cNvSpPr/>
          <p:nvPr/>
        </p:nvSpPr>
        <p:spPr>
          <a:xfrm>
            <a:off x="5120096" y="3830094"/>
            <a:ext cx="2171691" cy="414353"/>
          </a:xfrm>
          <a:prstGeom prst="rect">
            <a:avLst/>
          </a:prstGeom>
        </p:spPr>
        <p:txBody>
          <a:bodyPr wrap="none">
            <a:spAutoFit/>
          </a:bodyPr>
          <a:lstStyle/>
          <a:p>
            <a:pPr algn="r" defTabSz="932563">
              <a:defRPr/>
            </a:pPr>
            <a:r>
              <a:rPr lang="en-US" sz="2040" b="1" kern="0" spc="-102" dirty="0">
                <a:solidFill>
                  <a:srgbClr val="C00000"/>
                </a:solidFill>
                <a:latin typeface="Segoe UI Semibold" charset="0"/>
                <a:ea typeface="Segoe UI Semibold" charset="0"/>
                <a:cs typeface="Segoe UI Semibold" charset="0"/>
              </a:rPr>
              <a:t>Office 365 </a:t>
            </a:r>
            <a:r>
              <a:rPr lang="en-US" sz="2040" b="1" kern="0" spc="-102" dirty="0" err="1">
                <a:solidFill>
                  <a:srgbClr val="C00000"/>
                </a:solidFill>
                <a:latin typeface="Segoe UI Semibold" charset="0"/>
                <a:ea typeface="Segoe UI Semibold" charset="0"/>
                <a:cs typeface="Segoe UI Semibold" charset="0"/>
              </a:rPr>
              <a:t>ProPlus</a:t>
            </a:r>
            <a:endParaRPr lang="en-US" sz="2040" b="1" kern="0" spc="-102" dirty="0">
              <a:solidFill>
                <a:srgbClr val="C00000"/>
              </a:solidFill>
              <a:latin typeface="Segoe UI Semibold" charset="0"/>
              <a:ea typeface="Segoe UI Semibold" charset="0"/>
              <a:cs typeface="Segoe UI Semibold" charset="0"/>
            </a:endParaRPr>
          </a:p>
        </p:txBody>
      </p:sp>
      <p:sp>
        <p:nvSpPr>
          <p:cNvPr id="130" name="Rectangle 129"/>
          <p:cNvSpPr/>
          <p:nvPr/>
        </p:nvSpPr>
        <p:spPr>
          <a:xfrm>
            <a:off x="6642875" y="5301359"/>
            <a:ext cx="1115404" cy="414353"/>
          </a:xfrm>
          <a:prstGeom prst="rect">
            <a:avLst/>
          </a:prstGeom>
        </p:spPr>
        <p:txBody>
          <a:bodyPr wrap="none">
            <a:spAutoFit/>
          </a:bodyPr>
          <a:lstStyle/>
          <a:p>
            <a:pPr algn="r" defTabSz="932563">
              <a:defRPr/>
            </a:pPr>
            <a:r>
              <a:rPr lang="en-US" sz="2040" kern="0" spc="-102" dirty="0">
                <a:solidFill>
                  <a:srgbClr val="C00000"/>
                </a:solidFill>
                <a:latin typeface="Segoe UI Semibold" charset="0"/>
                <a:ea typeface="Segoe UI Semibold" charset="0"/>
                <a:cs typeface="Segoe UI Semibold" charset="0"/>
              </a:rPr>
              <a:t>Yammer</a:t>
            </a:r>
          </a:p>
        </p:txBody>
      </p:sp>
      <p:sp>
        <p:nvSpPr>
          <p:cNvPr id="131" name="Rectangle 130"/>
          <p:cNvSpPr/>
          <p:nvPr/>
        </p:nvSpPr>
        <p:spPr>
          <a:xfrm>
            <a:off x="5532460" y="1244066"/>
            <a:ext cx="1075904" cy="414353"/>
          </a:xfrm>
          <a:prstGeom prst="rect">
            <a:avLst/>
          </a:prstGeom>
        </p:spPr>
        <p:txBody>
          <a:bodyPr wrap="none">
            <a:spAutoFit/>
          </a:bodyPr>
          <a:lstStyle/>
          <a:p>
            <a:pPr defTabSz="932563">
              <a:defRPr/>
            </a:pPr>
            <a:r>
              <a:rPr lang="en-US" sz="2040" kern="0" spc="-102" dirty="0">
                <a:solidFill>
                  <a:srgbClr val="C00000"/>
                </a:solidFill>
                <a:latin typeface="Segoe UI Semibold" charset="0"/>
                <a:ea typeface="Segoe UI Semibold" charset="0"/>
                <a:cs typeface="Segoe UI Semibold" charset="0"/>
              </a:rPr>
              <a:t>Outlook</a:t>
            </a:r>
          </a:p>
        </p:txBody>
      </p:sp>
      <p:sp>
        <p:nvSpPr>
          <p:cNvPr id="132" name="Rectangle 131"/>
          <p:cNvSpPr/>
          <p:nvPr/>
        </p:nvSpPr>
        <p:spPr>
          <a:xfrm>
            <a:off x="10678225" y="2713935"/>
            <a:ext cx="845905" cy="414353"/>
          </a:xfrm>
          <a:prstGeom prst="rect">
            <a:avLst/>
          </a:prstGeom>
        </p:spPr>
        <p:txBody>
          <a:bodyPr wrap="none">
            <a:spAutoFit/>
          </a:bodyPr>
          <a:lstStyle/>
          <a:p>
            <a:pPr algn="r" defTabSz="932563">
              <a:defRPr/>
            </a:pPr>
            <a:r>
              <a:rPr lang="en-US" sz="2040" kern="0" spc="-102" dirty="0">
                <a:solidFill>
                  <a:srgbClr val="C00000"/>
                </a:solidFill>
                <a:latin typeface="Segoe UI Semibold" charset="0"/>
                <a:ea typeface="Segoe UI Semibold" charset="0"/>
                <a:cs typeface="Segoe UI Semibold" charset="0"/>
              </a:rPr>
              <a:t>Skype</a:t>
            </a:r>
          </a:p>
        </p:txBody>
      </p:sp>
      <p:cxnSp>
        <p:nvCxnSpPr>
          <p:cNvPr id="133" name="Straight Connector 132"/>
          <p:cNvCxnSpPr/>
          <p:nvPr/>
        </p:nvCxnSpPr>
        <p:spPr>
          <a:xfrm flipH="1" flipV="1">
            <a:off x="8877227" y="1826646"/>
            <a:ext cx="2251394" cy="1927610"/>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6234058" y="1828030"/>
            <a:ext cx="2462752" cy="273455"/>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6095780" y="2269042"/>
            <a:ext cx="1045472" cy="884114"/>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204" idx="6"/>
            <a:endCxn id="152" idx="10"/>
          </p:cNvCxnSpPr>
          <p:nvPr/>
        </p:nvCxnSpPr>
        <p:spPr>
          <a:xfrm flipH="1" flipV="1">
            <a:off x="7131931" y="3313280"/>
            <a:ext cx="565770" cy="1676260"/>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314" idx="32"/>
            <a:endCxn id="162" idx="1"/>
          </p:cNvCxnSpPr>
          <p:nvPr/>
        </p:nvCxnSpPr>
        <p:spPr>
          <a:xfrm>
            <a:off x="7581639" y="4788315"/>
            <a:ext cx="1596906" cy="830853"/>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90" idx="1"/>
          </p:cNvCxnSpPr>
          <p:nvPr/>
        </p:nvCxnSpPr>
        <p:spPr>
          <a:xfrm>
            <a:off x="8832553" y="1902399"/>
            <a:ext cx="317995" cy="3651493"/>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flipV="1">
            <a:off x="6125947" y="2156111"/>
            <a:ext cx="4986204" cy="1563010"/>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62" idx="6"/>
            <a:endCxn id="152" idx="16"/>
          </p:cNvCxnSpPr>
          <p:nvPr/>
        </p:nvCxnSpPr>
        <p:spPr>
          <a:xfrm flipH="1" flipV="1">
            <a:off x="7277496" y="3347504"/>
            <a:ext cx="1805592" cy="2125399"/>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314" idx="33"/>
          </p:cNvCxnSpPr>
          <p:nvPr/>
        </p:nvCxnSpPr>
        <p:spPr>
          <a:xfrm flipV="1">
            <a:off x="7639137" y="3691221"/>
            <a:ext cx="3473013" cy="1075699"/>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291788" y="3271674"/>
            <a:ext cx="3734743" cy="483414"/>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90" idx="43"/>
            <a:endCxn id="152" idx="6"/>
          </p:cNvCxnSpPr>
          <p:nvPr/>
        </p:nvCxnSpPr>
        <p:spPr>
          <a:xfrm flipH="1">
            <a:off x="7277495" y="1822757"/>
            <a:ext cx="1589354" cy="1457854"/>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44" name="Rectangle 143"/>
          <p:cNvSpPr/>
          <p:nvPr/>
        </p:nvSpPr>
        <p:spPr>
          <a:xfrm>
            <a:off x="9023522" y="1446097"/>
            <a:ext cx="2750119" cy="318286"/>
          </a:xfrm>
          <a:prstGeom prst="rect">
            <a:avLst/>
          </a:prstGeom>
        </p:spPr>
        <p:txBody>
          <a:bodyPr wrap="square">
            <a:spAutoFit/>
          </a:bodyPr>
          <a:lstStyle/>
          <a:p>
            <a:pPr defTabSz="932563">
              <a:defRPr/>
            </a:pPr>
            <a:r>
              <a:rPr lang="en-US" sz="1428" kern="0" dirty="0">
                <a:solidFill>
                  <a:schemeClr val="accent5"/>
                </a:solidFill>
                <a:latin typeface="Segoe UI Semibold" charset="0"/>
                <a:ea typeface="Segoe UI Semibold" charset="0"/>
                <a:cs typeface="Segoe UI Semibold" charset="0"/>
              </a:rPr>
              <a:t>Sites &amp; Content Management</a:t>
            </a:r>
          </a:p>
        </p:txBody>
      </p:sp>
      <p:sp>
        <p:nvSpPr>
          <p:cNvPr id="145" name="Rectangle 144"/>
          <p:cNvSpPr/>
          <p:nvPr/>
        </p:nvSpPr>
        <p:spPr>
          <a:xfrm>
            <a:off x="9412387" y="5426870"/>
            <a:ext cx="2143700" cy="318286"/>
          </a:xfrm>
          <a:prstGeom prst="rect">
            <a:avLst/>
          </a:prstGeom>
        </p:spPr>
        <p:txBody>
          <a:bodyPr wrap="none">
            <a:spAutoFit/>
          </a:bodyPr>
          <a:lstStyle/>
          <a:p>
            <a:pPr defTabSz="932563">
              <a:defRPr/>
            </a:pPr>
            <a:r>
              <a:rPr lang="en-US" sz="1428" kern="0" dirty="0">
                <a:solidFill>
                  <a:schemeClr val="accent5"/>
                </a:solidFill>
                <a:latin typeface="Segoe UI Semibold" charset="0"/>
                <a:ea typeface="Segoe UI Semibold" charset="0"/>
                <a:cs typeface="Segoe UI Semibold" charset="0"/>
              </a:rPr>
              <a:t>Chat-based Workspace</a:t>
            </a:r>
          </a:p>
        </p:txBody>
      </p:sp>
      <p:sp>
        <p:nvSpPr>
          <p:cNvPr id="146" name="Rectangle 145"/>
          <p:cNvSpPr/>
          <p:nvPr/>
        </p:nvSpPr>
        <p:spPr>
          <a:xfrm>
            <a:off x="5208579" y="3600622"/>
            <a:ext cx="2083209" cy="318286"/>
          </a:xfrm>
          <a:prstGeom prst="rect">
            <a:avLst/>
          </a:prstGeom>
        </p:spPr>
        <p:txBody>
          <a:bodyPr wrap="none">
            <a:spAutoFit/>
          </a:bodyPr>
          <a:lstStyle/>
          <a:p>
            <a:pPr algn="r" defTabSz="932563">
              <a:defRPr/>
            </a:pPr>
            <a:r>
              <a:rPr lang="en-US" sz="1428" kern="0" dirty="0">
                <a:solidFill>
                  <a:schemeClr val="accent5"/>
                </a:solidFill>
                <a:latin typeface="Segoe UI Semibold" charset="0"/>
                <a:ea typeface="Segoe UI Semibold" charset="0"/>
                <a:cs typeface="Segoe UI Semibold" charset="0"/>
              </a:rPr>
              <a:t>Co-Authoring Content</a:t>
            </a:r>
          </a:p>
        </p:txBody>
      </p:sp>
      <p:sp>
        <p:nvSpPr>
          <p:cNvPr id="147" name="Rectangle 146"/>
          <p:cNvSpPr/>
          <p:nvPr/>
        </p:nvSpPr>
        <p:spPr>
          <a:xfrm>
            <a:off x="6183403" y="5085434"/>
            <a:ext cx="1587829" cy="318286"/>
          </a:xfrm>
          <a:prstGeom prst="rect">
            <a:avLst/>
          </a:prstGeom>
        </p:spPr>
        <p:txBody>
          <a:bodyPr wrap="none">
            <a:spAutoFit/>
          </a:bodyPr>
          <a:lstStyle/>
          <a:p>
            <a:pPr algn="r" defTabSz="932563">
              <a:defRPr/>
            </a:pPr>
            <a:r>
              <a:rPr lang="en-US" sz="1428" kern="0" dirty="0">
                <a:solidFill>
                  <a:schemeClr val="accent5"/>
                </a:solidFill>
                <a:latin typeface="Segoe UI Semibold" charset="0"/>
                <a:ea typeface="Segoe UI Semibold" charset="0"/>
                <a:cs typeface="Segoe UI Semibold" charset="0"/>
              </a:rPr>
              <a:t>Enterprise Social</a:t>
            </a:r>
          </a:p>
        </p:txBody>
      </p:sp>
      <p:sp>
        <p:nvSpPr>
          <p:cNvPr id="148" name="Rectangle 147"/>
          <p:cNvSpPr/>
          <p:nvPr/>
        </p:nvSpPr>
        <p:spPr>
          <a:xfrm>
            <a:off x="5548194" y="1576425"/>
            <a:ext cx="1545321" cy="318286"/>
          </a:xfrm>
          <a:prstGeom prst="rect">
            <a:avLst/>
          </a:prstGeom>
        </p:spPr>
        <p:txBody>
          <a:bodyPr wrap="none">
            <a:spAutoFit/>
          </a:bodyPr>
          <a:lstStyle/>
          <a:p>
            <a:pPr defTabSz="932563">
              <a:defRPr/>
            </a:pPr>
            <a:r>
              <a:rPr lang="en-US" sz="1428" kern="0" dirty="0">
                <a:solidFill>
                  <a:schemeClr val="accent5"/>
                </a:solidFill>
                <a:latin typeface="Segoe UI Semibold" charset="0"/>
                <a:ea typeface="Segoe UI Semibold" charset="0"/>
                <a:cs typeface="Segoe UI Semibold" charset="0"/>
              </a:rPr>
              <a:t>Mail &amp; Calendar</a:t>
            </a:r>
          </a:p>
        </p:txBody>
      </p:sp>
      <p:sp>
        <p:nvSpPr>
          <p:cNvPr id="149" name="Rectangle 148"/>
          <p:cNvSpPr/>
          <p:nvPr/>
        </p:nvSpPr>
        <p:spPr>
          <a:xfrm>
            <a:off x="9265859" y="3046498"/>
            <a:ext cx="2271224" cy="318286"/>
          </a:xfrm>
          <a:prstGeom prst="rect">
            <a:avLst/>
          </a:prstGeom>
        </p:spPr>
        <p:txBody>
          <a:bodyPr wrap="none">
            <a:spAutoFit/>
          </a:bodyPr>
          <a:lstStyle/>
          <a:p>
            <a:pPr algn="r" defTabSz="932563">
              <a:defRPr/>
            </a:pPr>
            <a:r>
              <a:rPr lang="en-US" sz="1428" kern="0" dirty="0">
                <a:solidFill>
                  <a:schemeClr val="accent5"/>
                </a:solidFill>
                <a:latin typeface="Segoe UI Semibold" charset="0"/>
                <a:ea typeface="Segoe UI Semibold" charset="0"/>
                <a:cs typeface="Segoe UI Semibold" charset="0"/>
              </a:rPr>
              <a:t>Voice, Video &amp; Meetings</a:t>
            </a:r>
          </a:p>
        </p:txBody>
      </p:sp>
      <p:grpSp>
        <p:nvGrpSpPr>
          <p:cNvPr id="150" name="Group 149"/>
          <p:cNvGrpSpPr/>
          <p:nvPr/>
        </p:nvGrpSpPr>
        <p:grpSpPr>
          <a:xfrm>
            <a:off x="6949994" y="3058185"/>
            <a:ext cx="502849" cy="502849"/>
            <a:chOff x="9838601" y="2664523"/>
            <a:chExt cx="502920" cy="502920"/>
          </a:xfrm>
        </p:grpSpPr>
        <p:sp>
          <p:nvSpPr>
            <p:cNvPr id="151" name="Speech Bubble: Oval 76"/>
            <p:cNvSpPr/>
            <p:nvPr/>
          </p:nvSpPr>
          <p:spPr bwMode="auto">
            <a:xfrm rot="17126551">
              <a:off x="9838601" y="2664523"/>
              <a:ext cx="502920" cy="502920"/>
            </a:xfrm>
            <a:prstGeom prst="wedgeEllipseCallout">
              <a:avLst>
                <a:gd name="adj1" fmla="val -62541"/>
                <a:gd name="adj2" fmla="val 6106"/>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2" name="Freeform 24"/>
            <p:cNvSpPr>
              <a:spLocks noEditPoints="1"/>
            </p:cNvSpPr>
            <p:nvPr/>
          </p:nvSpPr>
          <p:spPr bwMode="auto">
            <a:xfrm>
              <a:off x="9965773" y="2785847"/>
              <a:ext cx="255166" cy="269168"/>
            </a:xfrm>
            <a:custGeom>
              <a:avLst/>
              <a:gdLst>
                <a:gd name="T0" fmla="*/ 93 w 163"/>
                <a:gd name="T1" fmla="*/ 54 h 173"/>
                <a:gd name="T2" fmla="*/ 35 w 163"/>
                <a:gd name="T3" fmla="*/ 54 h 173"/>
                <a:gd name="T4" fmla="*/ 35 w 163"/>
                <a:gd name="T5" fmla="*/ 43 h 173"/>
                <a:gd name="T6" fmla="*/ 93 w 163"/>
                <a:gd name="T7" fmla="*/ 43 h 173"/>
                <a:gd name="T8" fmla="*/ 93 w 163"/>
                <a:gd name="T9" fmla="*/ 54 h 173"/>
                <a:gd name="T10" fmla="*/ 35 w 163"/>
                <a:gd name="T11" fmla="*/ 65 h 173"/>
                <a:gd name="T12" fmla="*/ 128 w 163"/>
                <a:gd name="T13" fmla="*/ 65 h 173"/>
                <a:gd name="T14" fmla="*/ 128 w 163"/>
                <a:gd name="T15" fmla="*/ 76 h 173"/>
                <a:gd name="T16" fmla="*/ 35 w 163"/>
                <a:gd name="T17" fmla="*/ 76 h 173"/>
                <a:gd name="T18" fmla="*/ 35 w 163"/>
                <a:gd name="T19" fmla="*/ 65 h 173"/>
                <a:gd name="T20" fmla="*/ 35 w 163"/>
                <a:gd name="T21" fmla="*/ 86 h 173"/>
                <a:gd name="T22" fmla="*/ 128 w 163"/>
                <a:gd name="T23" fmla="*/ 86 h 173"/>
                <a:gd name="T24" fmla="*/ 128 w 163"/>
                <a:gd name="T25" fmla="*/ 97 h 173"/>
                <a:gd name="T26" fmla="*/ 35 w 163"/>
                <a:gd name="T27" fmla="*/ 97 h 173"/>
                <a:gd name="T28" fmla="*/ 35 w 163"/>
                <a:gd name="T29" fmla="*/ 86 h 173"/>
                <a:gd name="T30" fmla="*/ 35 w 163"/>
                <a:gd name="T31" fmla="*/ 108 h 173"/>
                <a:gd name="T32" fmla="*/ 128 w 163"/>
                <a:gd name="T33" fmla="*/ 108 h 173"/>
                <a:gd name="T34" fmla="*/ 128 w 163"/>
                <a:gd name="T35" fmla="*/ 119 h 173"/>
                <a:gd name="T36" fmla="*/ 35 w 163"/>
                <a:gd name="T37" fmla="*/ 119 h 173"/>
                <a:gd name="T38" fmla="*/ 35 w 163"/>
                <a:gd name="T39" fmla="*/ 108 h 173"/>
                <a:gd name="T40" fmla="*/ 35 w 163"/>
                <a:gd name="T41" fmla="*/ 129 h 173"/>
                <a:gd name="T42" fmla="*/ 128 w 163"/>
                <a:gd name="T43" fmla="*/ 129 h 173"/>
                <a:gd name="T44" fmla="*/ 128 w 163"/>
                <a:gd name="T45" fmla="*/ 140 h 173"/>
                <a:gd name="T46" fmla="*/ 35 w 163"/>
                <a:gd name="T47" fmla="*/ 140 h 173"/>
                <a:gd name="T48" fmla="*/ 35 w 163"/>
                <a:gd name="T49" fmla="*/ 129 h 173"/>
                <a:gd name="T50" fmla="*/ 163 w 163"/>
                <a:gd name="T51" fmla="*/ 11 h 173"/>
                <a:gd name="T52" fmla="*/ 163 w 163"/>
                <a:gd name="T53" fmla="*/ 173 h 173"/>
                <a:gd name="T54" fmla="*/ 0 w 163"/>
                <a:gd name="T55" fmla="*/ 173 h 173"/>
                <a:gd name="T56" fmla="*/ 0 w 163"/>
                <a:gd name="T57" fmla="*/ 0 h 173"/>
                <a:gd name="T58" fmla="*/ 24 w 163"/>
                <a:gd name="T59" fmla="*/ 11 h 173"/>
                <a:gd name="T60" fmla="*/ 47 w 163"/>
                <a:gd name="T61" fmla="*/ 0 h 173"/>
                <a:gd name="T62" fmla="*/ 70 w 163"/>
                <a:gd name="T63" fmla="*/ 11 h 173"/>
                <a:gd name="T64" fmla="*/ 93 w 163"/>
                <a:gd name="T65" fmla="*/ 0 h 173"/>
                <a:gd name="T66" fmla="*/ 117 w 163"/>
                <a:gd name="T67" fmla="*/ 11 h 173"/>
                <a:gd name="T68" fmla="*/ 140 w 163"/>
                <a:gd name="T69" fmla="*/ 0 h 173"/>
                <a:gd name="T70" fmla="*/ 163 w 163"/>
                <a:gd name="T71" fmla="*/ 11 h 173"/>
                <a:gd name="T72" fmla="*/ 152 w 163"/>
                <a:gd name="T73" fmla="*/ 18 h 173"/>
                <a:gd name="T74" fmla="*/ 140 w 163"/>
                <a:gd name="T75" fmla="*/ 12 h 173"/>
                <a:gd name="T76" fmla="*/ 128 w 163"/>
                <a:gd name="T77" fmla="*/ 18 h 173"/>
                <a:gd name="T78" fmla="*/ 117 w 163"/>
                <a:gd name="T79" fmla="*/ 23 h 173"/>
                <a:gd name="T80" fmla="*/ 105 w 163"/>
                <a:gd name="T81" fmla="*/ 18 h 173"/>
                <a:gd name="T82" fmla="*/ 93 w 163"/>
                <a:gd name="T83" fmla="*/ 12 h 173"/>
                <a:gd name="T84" fmla="*/ 82 w 163"/>
                <a:gd name="T85" fmla="*/ 18 h 173"/>
                <a:gd name="T86" fmla="*/ 70 w 163"/>
                <a:gd name="T87" fmla="*/ 23 h 173"/>
                <a:gd name="T88" fmla="*/ 58 w 163"/>
                <a:gd name="T89" fmla="*/ 18 h 173"/>
                <a:gd name="T90" fmla="*/ 47 w 163"/>
                <a:gd name="T91" fmla="*/ 12 h 173"/>
                <a:gd name="T92" fmla="*/ 35 w 163"/>
                <a:gd name="T93" fmla="*/ 18 h 173"/>
                <a:gd name="T94" fmla="*/ 24 w 163"/>
                <a:gd name="T95" fmla="*/ 23 h 173"/>
                <a:gd name="T96" fmla="*/ 18 w 163"/>
                <a:gd name="T97" fmla="*/ 20 h 173"/>
                <a:gd name="T98" fmla="*/ 12 w 163"/>
                <a:gd name="T99" fmla="*/ 18 h 173"/>
                <a:gd name="T100" fmla="*/ 12 w 163"/>
                <a:gd name="T101" fmla="*/ 162 h 173"/>
                <a:gd name="T102" fmla="*/ 152 w 163"/>
                <a:gd name="T103" fmla="*/ 162 h 173"/>
                <a:gd name="T104" fmla="*/ 152 w 163"/>
                <a:gd name="T105" fmla="*/ 1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 h="173">
                  <a:moveTo>
                    <a:pt x="93" y="54"/>
                  </a:moveTo>
                  <a:cubicBezTo>
                    <a:pt x="35" y="54"/>
                    <a:pt x="35" y="54"/>
                    <a:pt x="35" y="54"/>
                  </a:cubicBezTo>
                  <a:cubicBezTo>
                    <a:pt x="35" y="43"/>
                    <a:pt x="35" y="43"/>
                    <a:pt x="35" y="43"/>
                  </a:cubicBezTo>
                  <a:cubicBezTo>
                    <a:pt x="93" y="43"/>
                    <a:pt x="93" y="43"/>
                    <a:pt x="93" y="43"/>
                  </a:cubicBezTo>
                  <a:cubicBezTo>
                    <a:pt x="93" y="54"/>
                    <a:pt x="93" y="54"/>
                    <a:pt x="93" y="54"/>
                  </a:cubicBezTo>
                  <a:close/>
                  <a:moveTo>
                    <a:pt x="35" y="65"/>
                  </a:moveTo>
                  <a:cubicBezTo>
                    <a:pt x="128" y="65"/>
                    <a:pt x="128" y="65"/>
                    <a:pt x="128" y="65"/>
                  </a:cubicBezTo>
                  <a:cubicBezTo>
                    <a:pt x="128" y="76"/>
                    <a:pt x="128" y="76"/>
                    <a:pt x="128" y="76"/>
                  </a:cubicBezTo>
                  <a:cubicBezTo>
                    <a:pt x="35" y="76"/>
                    <a:pt x="35" y="76"/>
                    <a:pt x="35" y="76"/>
                  </a:cubicBezTo>
                  <a:cubicBezTo>
                    <a:pt x="35" y="65"/>
                    <a:pt x="35" y="65"/>
                    <a:pt x="35" y="65"/>
                  </a:cubicBezTo>
                  <a:close/>
                  <a:moveTo>
                    <a:pt x="35" y="86"/>
                  </a:moveTo>
                  <a:cubicBezTo>
                    <a:pt x="128" y="86"/>
                    <a:pt x="128" y="86"/>
                    <a:pt x="128" y="86"/>
                  </a:cubicBezTo>
                  <a:cubicBezTo>
                    <a:pt x="128" y="97"/>
                    <a:pt x="128" y="97"/>
                    <a:pt x="128" y="97"/>
                  </a:cubicBezTo>
                  <a:cubicBezTo>
                    <a:pt x="35" y="97"/>
                    <a:pt x="35" y="97"/>
                    <a:pt x="35" y="97"/>
                  </a:cubicBezTo>
                  <a:cubicBezTo>
                    <a:pt x="35" y="86"/>
                    <a:pt x="35" y="86"/>
                    <a:pt x="35" y="86"/>
                  </a:cubicBezTo>
                  <a:close/>
                  <a:moveTo>
                    <a:pt x="35" y="108"/>
                  </a:moveTo>
                  <a:cubicBezTo>
                    <a:pt x="128" y="108"/>
                    <a:pt x="128" y="108"/>
                    <a:pt x="128" y="108"/>
                  </a:cubicBezTo>
                  <a:cubicBezTo>
                    <a:pt x="128" y="119"/>
                    <a:pt x="128" y="119"/>
                    <a:pt x="128" y="119"/>
                  </a:cubicBezTo>
                  <a:cubicBezTo>
                    <a:pt x="35" y="119"/>
                    <a:pt x="35" y="119"/>
                    <a:pt x="35" y="119"/>
                  </a:cubicBezTo>
                  <a:cubicBezTo>
                    <a:pt x="35" y="108"/>
                    <a:pt x="35" y="108"/>
                    <a:pt x="35" y="108"/>
                  </a:cubicBezTo>
                  <a:close/>
                  <a:moveTo>
                    <a:pt x="35" y="129"/>
                  </a:moveTo>
                  <a:cubicBezTo>
                    <a:pt x="128" y="129"/>
                    <a:pt x="128" y="129"/>
                    <a:pt x="128" y="129"/>
                  </a:cubicBezTo>
                  <a:cubicBezTo>
                    <a:pt x="128" y="140"/>
                    <a:pt x="128" y="140"/>
                    <a:pt x="128" y="140"/>
                  </a:cubicBezTo>
                  <a:cubicBezTo>
                    <a:pt x="35" y="140"/>
                    <a:pt x="35" y="140"/>
                    <a:pt x="35" y="140"/>
                  </a:cubicBezTo>
                  <a:cubicBezTo>
                    <a:pt x="35" y="129"/>
                    <a:pt x="35" y="129"/>
                    <a:pt x="35" y="129"/>
                  </a:cubicBezTo>
                  <a:close/>
                  <a:moveTo>
                    <a:pt x="163" y="11"/>
                  </a:moveTo>
                  <a:cubicBezTo>
                    <a:pt x="163" y="173"/>
                    <a:pt x="163" y="173"/>
                    <a:pt x="163" y="173"/>
                  </a:cubicBezTo>
                  <a:cubicBezTo>
                    <a:pt x="0" y="173"/>
                    <a:pt x="0" y="173"/>
                    <a:pt x="0" y="173"/>
                  </a:cubicBezTo>
                  <a:cubicBezTo>
                    <a:pt x="0" y="0"/>
                    <a:pt x="0" y="0"/>
                    <a:pt x="0" y="0"/>
                  </a:cubicBezTo>
                  <a:cubicBezTo>
                    <a:pt x="24" y="11"/>
                    <a:pt x="24" y="11"/>
                    <a:pt x="24" y="11"/>
                  </a:cubicBezTo>
                  <a:cubicBezTo>
                    <a:pt x="47" y="0"/>
                    <a:pt x="47" y="0"/>
                    <a:pt x="47" y="0"/>
                  </a:cubicBezTo>
                  <a:cubicBezTo>
                    <a:pt x="70" y="11"/>
                    <a:pt x="70" y="11"/>
                    <a:pt x="70" y="11"/>
                  </a:cubicBezTo>
                  <a:cubicBezTo>
                    <a:pt x="93" y="0"/>
                    <a:pt x="93" y="0"/>
                    <a:pt x="93" y="0"/>
                  </a:cubicBezTo>
                  <a:cubicBezTo>
                    <a:pt x="117" y="11"/>
                    <a:pt x="117" y="11"/>
                    <a:pt x="117" y="11"/>
                  </a:cubicBezTo>
                  <a:cubicBezTo>
                    <a:pt x="140" y="0"/>
                    <a:pt x="140" y="0"/>
                    <a:pt x="140" y="0"/>
                  </a:cubicBezTo>
                  <a:cubicBezTo>
                    <a:pt x="163" y="11"/>
                    <a:pt x="163" y="11"/>
                    <a:pt x="163" y="11"/>
                  </a:cubicBezTo>
                  <a:close/>
                  <a:moveTo>
                    <a:pt x="152" y="18"/>
                  </a:moveTo>
                  <a:cubicBezTo>
                    <a:pt x="140" y="12"/>
                    <a:pt x="140" y="12"/>
                    <a:pt x="140" y="12"/>
                  </a:cubicBezTo>
                  <a:cubicBezTo>
                    <a:pt x="136" y="14"/>
                    <a:pt x="132" y="16"/>
                    <a:pt x="128" y="18"/>
                  </a:cubicBezTo>
                  <a:cubicBezTo>
                    <a:pt x="125" y="19"/>
                    <a:pt x="121" y="21"/>
                    <a:pt x="117" y="23"/>
                  </a:cubicBezTo>
                  <a:cubicBezTo>
                    <a:pt x="113" y="21"/>
                    <a:pt x="109" y="19"/>
                    <a:pt x="105" y="18"/>
                  </a:cubicBezTo>
                  <a:cubicBezTo>
                    <a:pt x="101" y="16"/>
                    <a:pt x="97" y="14"/>
                    <a:pt x="93" y="12"/>
                  </a:cubicBezTo>
                  <a:cubicBezTo>
                    <a:pt x="90" y="14"/>
                    <a:pt x="86" y="16"/>
                    <a:pt x="82" y="18"/>
                  </a:cubicBezTo>
                  <a:cubicBezTo>
                    <a:pt x="78" y="19"/>
                    <a:pt x="74" y="21"/>
                    <a:pt x="70" y="23"/>
                  </a:cubicBezTo>
                  <a:cubicBezTo>
                    <a:pt x="66" y="21"/>
                    <a:pt x="62" y="19"/>
                    <a:pt x="58" y="18"/>
                  </a:cubicBezTo>
                  <a:cubicBezTo>
                    <a:pt x="55" y="16"/>
                    <a:pt x="51" y="14"/>
                    <a:pt x="47" y="12"/>
                  </a:cubicBezTo>
                  <a:cubicBezTo>
                    <a:pt x="43" y="14"/>
                    <a:pt x="39" y="16"/>
                    <a:pt x="35" y="18"/>
                  </a:cubicBezTo>
                  <a:cubicBezTo>
                    <a:pt x="31" y="19"/>
                    <a:pt x="27" y="21"/>
                    <a:pt x="24" y="23"/>
                  </a:cubicBezTo>
                  <a:cubicBezTo>
                    <a:pt x="22" y="22"/>
                    <a:pt x="20" y="21"/>
                    <a:pt x="18" y="20"/>
                  </a:cubicBezTo>
                  <a:cubicBezTo>
                    <a:pt x="16" y="19"/>
                    <a:pt x="14" y="18"/>
                    <a:pt x="12" y="18"/>
                  </a:cubicBezTo>
                  <a:cubicBezTo>
                    <a:pt x="12" y="162"/>
                    <a:pt x="12" y="162"/>
                    <a:pt x="12" y="162"/>
                  </a:cubicBezTo>
                  <a:cubicBezTo>
                    <a:pt x="152" y="162"/>
                    <a:pt x="152" y="162"/>
                    <a:pt x="152" y="162"/>
                  </a:cubicBezTo>
                  <a:cubicBezTo>
                    <a:pt x="152" y="18"/>
                    <a:pt x="152" y="18"/>
                    <a:pt x="152"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6" tIns="44804" rIns="89606" bIns="44804" numCol="1" anchor="t" anchorCtr="0" compatLnSpc="1">
              <a:prstTxWarp prst="textNoShape">
                <a:avLst/>
              </a:prstTxWarp>
            </a:bodyPr>
            <a:lstStyle/>
            <a:p>
              <a:pPr defTabSz="932563">
                <a:defRPr/>
              </a:pPr>
              <a:endParaRPr lang="en-US" sz="1763">
                <a:solidFill>
                  <a:srgbClr val="2C292A"/>
                </a:solidFill>
                <a:latin typeface="Segoe UI"/>
              </a:endParaRPr>
            </a:p>
          </p:txBody>
        </p:sp>
      </p:grpSp>
      <p:grpSp>
        <p:nvGrpSpPr>
          <p:cNvPr id="153" name="Group 152"/>
          <p:cNvGrpSpPr/>
          <p:nvPr/>
        </p:nvGrpSpPr>
        <p:grpSpPr>
          <a:xfrm>
            <a:off x="8878566" y="5280560"/>
            <a:ext cx="502849" cy="502849"/>
            <a:chOff x="8538406" y="2665697"/>
            <a:chExt cx="502920" cy="502920"/>
          </a:xfrm>
        </p:grpSpPr>
        <p:sp>
          <p:nvSpPr>
            <p:cNvPr id="154" name="Speech Bubble: Oval 89"/>
            <p:cNvSpPr/>
            <p:nvPr/>
          </p:nvSpPr>
          <p:spPr bwMode="auto">
            <a:xfrm rot="12684797">
              <a:off x="8538406" y="2665697"/>
              <a:ext cx="502920" cy="502920"/>
            </a:xfrm>
            <a:prstGeom prst="wedgeEllipseCallou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5" name="Group 154"/>
            <p:cNvGrpSpPr/>
            <p:nvPr/>
          </p:nvGrpSpPr>
          <p:grpSpPr>
            <a:xfrm>
              <a:off x="8641326" y="2785695"/>
              <a:ext cx="277172" cy="269473"/>
              <a:chOff x="9153656" y="1246386"/>
              <a:chExt cx="1041342" cy="1012418"/>
            </a:xfrm>
          </p:grpSpPr>
          <p:grpSp>
            <p:nvGrpSpPr>
              <p:cNvPr id="156" name="Group 155"/>
              <p:cNvGrpSpPr/>
              <p:nvPr/>
            </p:nvGrpSpPr>
            <p:grpSpPr>
              <a:xfrm>
                <a:off x="9153656" y="1246386"/>
                <a:ext cx="1041342" cy="1012418"/>
                <a:chOff x="3354388" y="3827463"/>
                <a:chExt cx="285750" cy="277813"/>
              </a:xfrm>
            </p:grpSpPr>
            <p:sp>
              <p:nvSpPr>
                <p:cNvPr id="161" name="Freeform 136"/>
                <p:cNvSpPr>
                  <a:spLocks/>
                </p:cNvSpPr>
                <p:nvPr/>
              </p:nvSpPr>
              <p:spPr bwMode="auto">
                <a:xfrm>
                  <a:off x="3354388" y="3827463"/>
                  <a:ext cx="211138" cy="203200"/>
                </a:xfrm>
                <a:custGeom>
                  <a:avLst/>
                  <a:gdLst>
                    <a:gd name="T0" fmla="*/ 50 w 133"/>
                    <a:gd name="T1" fmla="*/ 97 h 128"/>
                    <a:gd name="T2" fmla="*/ 19 w 133"/>
                    <a:gd name="T3" fmla="*/ 128 h 128"/>
                    <a:gd name="T4" fmla="*/ 19 w 133"/>
                    <a:gd name="T5" fmla="*/ 95 h 128"/>
                    <a:gd name="T6" fmla="*/ 0 w 133"/>
                    <a:gd name="T7" fmla="*/ 95 h 128"/>
                    <a:gd name="T8" fmla="*/ 0 w 133"/>
                    <a:gd name="T9" fmla="*/ 0 h 128"/>
                    <a:gd name="T10" fmla="*/ 133 w 133"/>
                    <a:gd name="T11" fmla="*/ 0 h 128"/>
                    <a:gd name="T12" fmla="*/ 133 w 133"/>
                    <a:gd name="T13" fmla="*/ 33 h 128"/>
                  </a:gdLst>
                  <a:ahLst/>
                  <a:cxnLst>
                    <a:cxn ang="0">
                      <a:pos x="T0" y="T1"/>
                    </a:cxn>
                    <a:cxn ang="0">
                      <a:pos x="T2" y="T3"/>
                    </a:cxn>
                    <a:cxn ang="0">
                      <a:pos x="T4" y="T5"/>
                    </a:cxn>
                    <a:cxn ang="0">
                      <a:pos x="T6" y="T7"/>
                    </a:cxn>
                    <a:cxn ang="0">
                      <a:pos x="T8" y="T9"/>
                    </a:cxn>
                    <a:cxn ang="0">
                      <a:pos x="T10" y="T11"/>
                    </a:cxn>
                    <a:cxn ang="0">
                      <a:pos x="T12" y="T13"/>
                    </a:cxn>
                  </a:cxnLst>
                  <a:rect l="0" t="0" r="r" b="b"/>
                  <a:pathLst>
                    <a:path w="133" h="128">
                      <a:moveTo>
                        <a:pt x="50" y="97"/>
                      </a:moveTo>
                      <a:lnTo>
                        <a:pt x="19" y="128"/>
                      </a:lnTo>
                      <a:lnTo>
                        <a:pt x="19" y="95"/>
                      </a:lnTo>
                      <a:lnTo>
                        <a:pt x="0" y="95"/>
                      </a:lnTo>
                      <a:lnTo>
                        <a:pt x="0" y="0"/>
                      </a:lnTo>
                      <a:lnTo>
                        <a:pt x="133" y="0"/>
                      </a:lnTo>
                      <a:lnTo>
                        <a:pt x="133" y="33"/>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563">
                    <a:defRPr/>
                  </a:pPr>
                  <a:endParaRPr lang="en-US">
                    <a:solidFill>
                      <a:srgbClr val="2C292A"/>
                    </a:solidFill>
                    <a:latin typeface="Segoe UI"/>
                  </a:endParaRPr>
                </a:p>
              </p:txBody>
            </p:sp>
            <p:sp>
              <p:nvSpPr>
                <p:cNvPr id="162" name="Freeform 137"/>
                <p:cNvSpPr>
                  <a:spLocks/>
                </p:cNvSpPr>
                <p:nvPr/>
              </p:nvSpPr>
              <p:spPr bwMode="auto">
                <a:xfrm>
                  <a:off x="3459163" y="3902076"/>
                  <a:ext cx="180975" cy="203200"/>
                </a:xfrm>
                <a:custGeom>
                  <a:avLst/>
                  <a:gdLst>
                    <a:gd name="T0" fmla="*/ 0 w 114"/>
                    <a:gd name="T1" fmla="*/ 95 h 128"/>
                    <a:gd name="T2" fmla="*/ 62 w 114"/>
                    <a:gd name="T3" fmla="*/ 95 h 128"/>
                    <a:gd name="T4" fmla="*/ 95 w 114"/>
                    <a:gd name="T5" fmla="*/ 128 h 128"/>
                    <a:gd name="T6" fmla="*/ 95 w 114"/>
                    <a:gd name="T7" fmla="*/ 95 h 128"/>
                    <a:gd name="T8" fmla="*/ 114 w 114"/>
                    <a:gd name="T9" fmla="*/ 95 h 128"/>
                    <a:gd name="T10" fmla="*/ 114 w 114"/>
                    <a:gd name="T11" fmla="*/ 0 h 128"/>
                    <a:gd name="T12" fmla="*/ 0 w 114"/>
                    <a:gd name="T13" fmla="*/ 0 h 128"/>
                    <a:gd name="T14" fmla="*/ 0 w 114"/>
                    <a:gd name="T15" fmla="*/ 95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28">
                      <a:moveTo>
                        <a:pt x="0" y="95"/>
                      </a:moveTo>
                      <a:lnTo>
                        <a:pt x="62" y="95"/>
                      </a:lnTo>
                      <a:lnTo>
                        <a:pt x="95" y="128"/>
                      </a:lnTo>
                      <a:lnTo>
                        <a:pt x="95" y="95"/>
                      </a:lnTo>
                      <a:lnTo>
                        <a:pt x="114" y="95"/>
                      </a:lnTo>
                      <a:lnTo>
                        <a:pt x="114" y="0"/>
                      </a:lnTo>
                      <a:lnTo>
                        <a:pt x="0" y="0"/>
                      </a:lnTo>
                      <a:lnTo>
                        <a:pt x="0" y="95"/>
                      </a:lnTo>
                      <a:close/>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563">
                    <a:defRPr/>
                  </a:pPr>
                  <a:endParaRPr lang="en-US">
                    <a:solidFill>
                      <a:srgbClr val="2C292A"/>
                    </a:solidFill>
                    <a:latin typeface="Segoe UI"/>
                  </a:endParaRPr>
                </a:p>
              </p:txBody>
            </p:sp>
          </p:grpSp>
          <p:grpSp>
            <p:nvGrpSpPr>
              <p:cNvPr id="157" name="Group 156"/>
              <p:cNvGrpSpPr/>
              <p:nvPr/>
            </p:nvGrpSpPr>
            <p:grpSpPr>
              <a:xfrm>
                <a:off x="9677161" y="1784291"/>
                <a:ext cx="415679" cy="76644"/>
                <a:chOff x="9636521" y="1784291"/>
                <a:chExt cx="415679" cy="76644"/>
              </a:xfrm>
            </p:grpSpPr>
            <p:sp>
              <p:nvSpPr>
                <p:cNvPr id="158" name="Oval 157"/>
                <p:cNvSpPr/>
                <p:nvPr/>
              </p:nvSpPr>
              <p:spPr bwMode="auto">
                <a:xfrm>
                  <a:off x="9636521" y="1784291"/>
                  <a:ext cx="76644" cy="766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9" name="Oval 158"/>
                <p:cNvSpPr/>
                <p:nvPr/>
              </p:nvSpPr>
              <p:spPr bwMode="auto">
                <a:xfrm>
                  <a:off x="9806039" y="1784291"/>
                  <a:ext cx="76644" cy="766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0" name="Oval 159"/>
                <p:cNvSpPr/>
                <p:nvPr/>
              </p:nvSpPr>
              <p:spPr bwMode="auto">
                <a:xfrm>
                  <a:off x="9975556" y="1784291"/>
                  <a:ext cx="76644" cy="7664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sp>
        <p:nvSpPr>
          <p:cNvPr id="163" name="Speech Bubble: Oval 79"/>
          <p:cNvSpPr/>
          <p:nvPr/>
        </p:nvSpPr>
        <p:spPr bwMode="auto">
          <a:xfrm rot="15939986">
            <a:off x="10879800" y="3405616"/>
            <a:ext cx="502849" cy="502849"/>
          </a:xfrm>
          <a:prstGeom prst="wedgeEllipseCallout">
            <a:avLst>
              <a:gd name="adj1" fmla="val -57568"/>
              <a:gd name="adj2" fmla="val -29535"/>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4" name="Speech Bubble: Oval 79"/>
          <p:cNvSpPr/>
          <p:nvPr/>
        </p:nvSpPr>
        <p:spPr bwMode="auto">
          <a:xfrm rot="2701255">
            <a:off x="5852267" y="1945855"/>
            <a:ext cx="502849" cy="502849"/>
          </a:xfrm>
          <a:prstGeom prst="wedgeEllipseCallout">
            <a:avLst>
              <a:gd name="adj1" fmla="val -57568"/>
              <a:gd name="adj2" fmla="val -29535"/>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5" name="Freeform 2152"/>
          <p:cNvSpPr>
            <a:spLocks noEditPoints="1"/>
          </p:cNvSpPr>
          <p:nvPr/>
        </p:nvSpPr>
        <p:spPr bwMode="auto">
          <a:xfrm>
            <a:off x="10958618" y="3545228"/>
            <a:ext cx="259581" cy="257891"/>
          </a:xfrm>
          <a:custGeom>
            <a:avLst/>
            <a:gdLst>
              <a:gd name="T0" fmla="*/ 98 w 130"/>
              <a:gd name="T1" fmla="*/ 129 h 129"/>
              <a:gd name="T2" fmla="*/ 34 w 130"/>
              <a:gd name="T3" fmla="*/ 96 h 129"/>
              <a:gd name="T4" fmla="*/ 5 w 130"/>
              <a:gd name="T5" fmla="*/ 50 h 129"/>
              <a:gd name="T6" fmla="*/ 10 w 130"/>
              <a:gd name="T7" fmla="*/ 12 h 129"/>
              <a:gd name="T8" fmla="*/ 17 w 130"/>
              <a:gd name="T9" fmla="*/ 5 h 129"/>
              <a:gd name="T10" fmla="*/ 37 w 130"/>
              <a:gd name="T11" fmla="*/ 5 h 129"/>
              <a:gd name="T12" fmla="*/ 50 w 130"/>
              <a:gd name="T13" fmla="*/ 18 h 129"/>
              <a:gd name="T14" fmla="*/ 50 w 130"/>
              <a:gd name="T15" fmla="*/ 38 h 129"/>
              <a:gd name="T16" fmla="*/ 44 w 130"/>
              <a:gd name="T17" fmla="*/ 45 h 129"/>
              <a:gd name="T18" fmla="*/ 42 w 130"/>
              <a:gd name="T19" fmla="*/ 49 h 129"/>
              <a:gd name="T20" fmla="*/ 44 w 130"/>
              <a:gd name="T21" fmla="*/ 53 h 129"/>
              <a:gd name="T22" fmla="*/ 78 w 130"/>
              <a:gd name="T23" fmla="*/ 87 h 129"/>
              <a:gd name="T24" fmla="*/ 86 w 130"/>
              <a:gd name="T25" fmla="*/ 87 h 129"/>
              <a:gd name="T26" fmla="*/ 93 w 130"/>
              <a:gd name="T27" fmla="*/ 81 h 129"/>
              <a:gd name="T28" fmla="*/ 112 w 130"/>
              <a:gd name="T29" fmla="*/ 81 h 129"/>
              <a:gd name="T30" fmla="*/ 126 w 130"/>
              <a:gd name="T31" fmla="*/ 94 h 129"/>
              <a:gd name="T32" fmla="*/ 130 w 130"/>
              <a:gd name="T33" fmla="*/ 104 h 129"/>
              <a:gd name="T34" fmla="*/ 126 w 130"/>
              <a:gd name="T35" fmla="*/ 114 h 129"/>
              <a:gd name="T36" fmla="*/ 119 w 130"/>
              <a:gd name="T37" fmla="*/ 121 h 129"/>
              <a:gd name="T38" fmla="*/ 98 w 130"/>
              <a:gd name="T39" fmla="*/ 129 h 129"/>
              <a:gd name="T40" fmla="*/ 27 w 130"/>
              <a:gd name="T41" fmla="*/ 9 h 129"/>
              <a:gd name="T42" fmla="*/ 23 w 130"/>
              <a:gd name="T43" fmla="*/ 10 h 129"/>
              <a:gd name="T44" fmla="*/ 16 w 130"/>
              <a:gd name="T45" fmla="*/ 17 h 129"/>
              <a:gd name="T46" fmla="*/ 13 w 130"/>
              <a:gd name="T47" fmla="*/ 48 h 129"/>
              <a:gd name="T48" fmla="*/ 40 w 130"/>
              <a:gd name="T49" fmla="*/ 91 h 129"/>
              <a:gd name="T50" fmla="*/ 98 w 130"/>
              <a:gd name="T51" fmla="*/ 121 h 129"/>
              <a:gd name="T52" fmla="*/ 114 w 130"/>
              <a:gd name="T53" fmla="*/ 115 h 129"/>
              <a:gd name="T54" fmla="*/ 121 w 130"/>
              <a:gd name="T55" fmla="*/ 108 h 129"/>
              <a:gd name="T56" fmla="*/ 122 w 130"/>
              <a:gd name="T57" fmla="*/ 104 h 129"/>
              <a:gd name="T58" fmla="*/ 121 w 130"/>
              <a:gd name="T59" fmla="*/ 100 h 129"/>
              <a:gd name="T60" fmla="*/ 107 w 130"/>
              <a:gd name="T61" fmla="*/ 86 h 129"/>
              <a:gd name="T62" fmla="*/ 99 w 130"/>
              <a:gd name="T63" fmla="*/ 86 h 129"/>
              <a:gd name="T64" fmla="*/ 92 w 130"/>
              <a:gd name="T65" fmla="*/ 93 h 129"/>
              <a:gd name="T66" fmla="*/ 72 w 130"/>
              <a:gd name="T67" fmla="*/ 93 h 129"/>
              <a:gd name="T68" fmla="*/ 38 w 130"/>
              <a:gd name="T69" fmla="*/ 59 h 129"/>
              <a:gd name="T70" fmla="*/ 34 w 130"/>
              <a:gd name="T71" fmla="*/ 49 h 129"/>
              <a:gd name="T72" fmla="*/ 38 w 130"/>
              <a:gd name="T73" fmla="*/ 39 h 129"/>
              <a:gd name="T74" fmla="*/ 45 w 130"/>
              <a:gd name="T75" fmla="*/ 32 h 129"/>
              <a:gd name="T76" fmla="*/ 45 w 130"/>
              <a:gd name="T77" fmla="*/ 24 h 129"/>
              <a:gd name="T78" fmla="*/ 31 w 130"/>
              <a:gd name="T79" fmla="*/ 10 h 129"/>
              <a:gd name="T80" fmla="*/ 27 w 130"/>
              <a:gd name="T81"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29">
                <a:moveTo>
                  <a:pt x="98" y="129"/>
                </a:moveTo>
                <a:cubicBezTo>
                  <a:pt x="79" y="129"/>
                  <a:pt x="54" y="116"/>
                  <a:pt x="34" y="96"/>
                </a:cubicBezTo>
                <a:cubicBezTo>
                  <a:pt x="20" y="82"/>
                  <a:pt x="10" y="66"/>
                  <a:pt x="5" y="50"/>
                </a:cubicBezTo>
                <a:cubicBezTo>
                  <a:pt x="0" y="34"/>
                  <a:pt x="2" y="20"/>
                  <a:pt x="10" y="12"/>
                </a:cubicBezTo>
                <a:cubicBezTo>
                  <a:pt x="17" y="5"/>
                  <a:pt x="17" y="5"/>
                  <a:pt x="17" y="5"/>
                </a:cubicBezTo>
                <a:cubicBezTo>
                  <a:pt x="22" y="0"/>
                  <a:pt x="32" y="0"/>
                  <a:pt x="37" y="5"/>
                </a:cubicBezTo>
                <a:cubicBezTo>
                  <a:pt x="50" y="18"/>
                  <a:pt x="50" y="18"/>
                  <a:pt x="50" y="18"/>
                </a:cubicBezTo>
                <a:cubicBezTo>
                  <a:pt x="56" y="24"/>
                  <a:pt x="56" y="33"/>
                  <a:pt x="50" y="38"/>
                </a:cubicBezTo>
                <a:cubicBezTo>
                  <a:pt x="44" y="45"/>
                  <a:pt x="44" y="45"/>
                  <a:pt x="44" y="45"/>
                </a:cubicBezTo>
                <a:cubicBezTo>
                  <a:pt x="43" y="46"/>
                  <a:pt x="42" y="47"/>
                  <a:pt x="42" y="49"/>
                </a:cubicBezTo>
                <a:cubicBezTo>
                  <a:pt x="42" y="50"/>
                  <a:pt x="43" y="52"/>
                  <a:pt x="44" y="53"/>
                </a:cubicBezTo>
                <a:cubicBezTo>
                  <a:pt x="78" y="87"/>
                  <a:pt x="78" y="87"/>
                  <a:pt x="78" y="87"/>
                </a:cubicBezTo>
                <a:cubicBezTo>
                  <a:pt x="80" y="90"/>
                  <a:pt x="84" y="90"/>
                  <a:pt x="86" y="87"/>
                </a:cubicBezTo>
                <a:cubicBezTo>
                  <a:pt x="93" y="81"/>
                  <a:pt x="93" y="81"/>
                  <a:pt x="93" y="81"/>
                </a:cubicBezTo>
                <a:cubicBezTo>
                  <a:pt x="98" y="75"/>
                  <a:pt x="107" y="75"/>
                  <a:pt x="112" y="81"/>
                </a:cubicBezTo>
                <a:cubicBezTo>
                  <a:pt x="126" y="94"/>
                  <a:pt x="126" y="94"/>
                  <a:pt x="126" y="94"/>
                </a:cubicBezTo>
                <a:cubicBezTo>
                  <a:pt x="129" y="97"/>
                  <a:pt x="130" y="100"/>
                  <a:pt x="130" y="104"/>
                </a:cubicBezTo>
                <a:cubicBezTo>
                  <a:pt x="130" y="108"/>
                  <a:pt x="129" y="111"/>
                  <a:pt x="126" y="114"/>
                </a:cubicBezTo>
                <a:cubicBezTo>
                  <a:pt x="119" y="121"/>
                  <a:pt x="119" y="121"/>
                  <a:pt x="119" y="121"/>
                </a:cubicBezTo>
                <a:cubicBezTo>
                  <a:pt x="114" y="126"/>
                  <a:pt x="107" y="129"/>
                  <a:pt x="98" y="129"/>
                </a:cubicBezTo>
                <a:close/>
                <a:moveTo>
                  <a:pt x="27" y="9"/>
                </a:moveTo>
                <a:cubicBezTo>
                  <a:pt x="25" y="9"/>
                  <a:pt x="24" y="9"/>
                  <a:pt x="23" y="10"/>
                </a:cubicBezTo>
                <a:cubicBezTo>
                  <a:pt x="16" y="17"/>
                  <a:pt x="16" y="17"/>
                  <a:pt x="16" y="17"/>
                </a:cubicBezTo>
                <a:cubicBezTo>
                  <a:pt x="10" y="24"/>
                  <a:pt x="9" y="34"/>
                  <a:pt x="13" y="48"/>
                </a:cubicBezTo>
                <a:cubicBezTo>
                  <a:pt x="17" y="62"/>
                  <a:pt x="27" y="77"/>
                  <a:pt x="40" y="91"/>
                </a:cubicBezTo>
                <a:cubicBezTo>
                  <a:pt x="59" y="109"/>
                  <a:pt x="81" y="121"/>
                  <a:pt x="98" y="121"/>
                </a:cubicBezTo>
                <a:cubicBezTo>
                  <a:pt x="104" y="121"/>
                  <a:pt x="110" y="119"/>
                  <a:pt x="114" y="115"/>
                </a:cubicBezTo>
                <a:cubicBezTo>
                  <a:pt x="121" y="108"/>
                  <a:pt x="121" y="108"/>
                  <a:pt x="121" y="108"/>
                </a:cubicBezTo>
                <a:cubicBezTo>
                  <a:pt x="122" y="107"/>
                  <a:pt x="122" y="106"/>
                  <a:pt x="122" y="104"/>
                </a:cubicBezTo>
                <a:cubicBezTo>
                  <a:pt x="122" y="102"/>
                  <a:pt x="122" y="101"/>
                  <a:pt x="121" y="100"/>
                </a:cubicBezTo>
                <a:cubicBezTo>
                  <a:pt x="107" y="86"/>
                  <a:pt x="107" y="86"/>
                  <a:pt x="107" y="86"/>
                </a:cubicBezTo>
                <a:cubicBezTo>
                  <a:pt x="105" y="84"/>
                  <a:pt x="101" y="84"/>
                  <a:pt x="99" y="86"/>
                </a:cubicBezTo>
                <a:cubicBezTo>
                  <a:pt x="92" y="93"/>
                  <a:pt x="92" y="93"/>
                  <a:pt x="92" y="93"/>
                </a:cubicBezTo>
                <a:cubicBezTo>
                  <a:pt x="87" y="98"/>
                  <a:pt x="78" y="98"/>
                  <a:pt x="72" y="93"/>
                </a:cubicBezTo>
                <a:cubicBezTo>
                  <a:pt x="38" y="59"/>
                  <a:pt x="38" y="59"/>
                  <a:pt x="38" y="59"/>
                </a:cubicBezTo>
                <a:cubicBezTo>
                  <a:pt x="35" y="56"/>
                  <a:pt x="34" y="53"/>
                  <a:pt x="34" y="49"/>
                </a:cubicBezTo>
                <a:cubicBezTo>
                  <a:pt x="34" y="45"/>
                  <a:pt x="35" y="42"/>
                  <a:pt x="38" y="39"/>
                </a:cubicBezTo>
                <a:cubicBezTo>
                  <a:pt x="45" y="32"/>
                  <a:pt x="45" y="32"/>
                  <a:pt x="45" y="32"/>
                </a:cubicBezTo>
                <a:cubicBezTo>
                  <a:pt x="47" y="30"/>
                  <a:pt x="47" y="26"/>
                  <a:pt x="45" y="24"/>
                </a:cubicBezTo>
                <a:cubicBezTo>
                  <a:pt x="31" y="10"/>
                  <a:pt x="31" y="10"/>
                  <a:pt x="31" y="10"/>
                </a:cubicBezTo>
                <a:cubicBezTo>
                  <a:pt x="30" y="9"/>
                  <a:pt x="29" y="9"/>
                  <a:pt x="27" y="9"/>
                </a:cubicBezTo>
                <a:close/>
              </a:path>
            </a:pathLst>
          </a:custGeom>
          <a:solidFill>
            <a:schemeClr val="accent1"/>
          </a:solidFill>
          <a:ln>
            <a:noFill/>
          </a:ln>
        </p:spPr>
        <p:txBody>
          <a:bodyPr vert="horz" wrap="square" lIns="91414" tIns="45706" rIns="91414" bIns="45706" numCol="1" anchor="t" anchorCtr="0" compatLnSpc="1">
            <a:prstTxWarp prst="textNoShape">
              <a:avLst/>
            </a:prstTxWarp>
          </a:bodyPr>
          <a:lstStyle/>
          <a:p>
            <a:pPr defTabSz="932563">
              <a:defRPr/>
            </a:pPr>
            <a:endParaRPr lang="en-US">
              <a:solidFill>
                <a:srgbClr val="2C292A"/>
              </a:solidFill>
              <a:latin typeface="Segoe UI"/>
            </a:endParaRPr>
          </a:p>
        </p:txBody>
      </p:sp>
      <p:grpSp>
        <p:nvGrpSpPr>
          <p:cNvPr id="166" name="Group 165"/>
          <p:cNvGrpSpPr/>
          <p:nvPr/>
        </p:nvGrpSpPr>
        <p:grpSpPr>
          <a:xfrm>
            <a:off x="11094576" y="3498559"/>
            <a:ext cx="179286" cy="166402"/>
            <a:chOff x="6012694" y="2017858"/>
            <a:chExt cx="275857" cy="256031"/>
          </a:xfrm>
        </p:grpSpPr>
        <p:sp>
          <p:nvSpPr>
            <p:cNvPr id="167" name="Freeform 1862"/>
            <p:cNvSpPr>
              <a:spLocks noEditPoints="1"/>
            </p:cNvSpPr>
            <p:nvPr/>
          </p:nvSpPr>
          <p:spPr bwMode="auto">
            <a:xfrm>
              <a:off x="6012694" y="2032533"/>
              <a:ext cx="273159" cy="238902"/>
            </a:xfrm>
            <a:prstGeom prst="rect">
              <a:avLst/>
            </a:prstGeom>
            <a:solidFill>
              <a:schemeClr val="bg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8" name="Rectangle 1846"/>
            <p:cNvSpPr>
              <a:spLocks noChangeArrowheads="1"/>
            </p:cNvSpPr>
            <p:nvPr/>
          </p:nvSpPr>
          <p:spPr bwMode="auto">
            <a:xfrm>
              <a:off x="6118165"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69" name="Rectangle 1847"/>
            <p:cNvSpPr>
              <a:spLocks noChangeArrowheads="1"/>
            </p:cNvSpPr>
            <p:nvPr/>
          </p:nvSpPr>
          <p:spPr bwMode="auto">
            <a:xfrm>
              <a:off x="6168650"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0" name="Rectangle 1848"/>
            <p:cNvSpPr>
              <a:spLocks noChangeArrowheads="1"/>
            </p:cNvSpPr>
            <p:nvPr/>
          </p:nvSpPr>
          <p:spPr bwMode="auto">
            <a:xfrm>
              <a:off x="6220036"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1" name="Rectangle 1849"/>
            <p:cNvSpPr>
              <a:spLocks noChangeArrowheads="1"/>
            </p:cNvSpPr>
            <p:nvPr/>
          </p:nvSpPr>
          <p:spPr bwMode="auto">
            <a:xfrm>
              <a:off x="6168650"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2" name="Rectangle 1850"/>
            <p:cNvSpPr>
              <a:spLocks noChangeArrowheads="1"/>
            </p:cNvSpPr>
            <p:nvPr/>
          </p:nvSpPr>
          <p:spPr bwMode="auto">
            <a:xfrm>
              <a:off x="6118165"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3" name="Rectangle 1851"/>
            <p:cNvSpPr>
              <a:spLocks noChangeArrowheads="1"/>
            </p:cNvSpPr>
            <p:nvPr/>
          </p:nvSpPr>
          <p:spPr bwMode="auto">
            <a:xfrm>
              <a:off x="6066779"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4" name="Rectangle 1852"/>
            <p:cNvSpPr>
              <a:spLocks noChangeArrowheads="1"/>
            </p:cNvSpPr>
            <p:nvPr/>
          </p:nvSpPr>
          <p:spPr bwMode="auto">
            <a:xfrm>
              <a:off x="6220036"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5" name="Rectangle 1853"/>
            <p:cNvSpPr>
              <a:spLocks noChangeArrowheads="1"/>
            </p:cNvSpPr>
            <p:nvPr/>
          </p:nvSpPr>
          <p:spPr bwMode="auto">
            <a:xfrm>
              <a:off x="6168650"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6" name="Rectangle 1854"/>
            <p:cNvSpPr>
              <a:spLocks noChangeArrowheads="1"/>
            </p:cNvSpPr>
            <p:nvPr/>
          </p:nvSpPr>
          <p:spPr bwMode="auto">
            <a:xfrm>
              <a:off x="6118165"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7" name="Rectangle 1855"/>
            <p:cNvSpPr>
              <a:spLocks noChangeArrowheads="1"/>
            </p:cNvSpPr>
            <p:nvPr/>
          </p:nvSpPr>
          <p:spPr bwMode="auto">
            <a:xfrm>
              <a:off x="6066779"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8" name="Rectangle 1856"/>
            <p:cNvSpPr>
              <a:spLocks noChangeArrowheads="1"/>
            </p:cNvSpPr>
            <p:nvPr/>
          </p:nvSpPr>
          <p:spPr bwMode="auto">
            <a:xfrm>
              <a:off x="6220036"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79" name="Rectangle 1857"/>
            <p:cNvSpPr>
              <a:spLocks noChangeArrowheads="1"/>
            </p:cNvSpPr>
            <p:nvPr/>
          </p:nvSpPr>
          <p:spPr bwMode="auto">
            <a:xfrm>
              <a:off x="6168650"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0" name="Rectangle 1858"/>
            <p:cNvSpPr>
              <a:spLocks noChangeArrowheads="1"/>
            </p:cNvSpPr>
            <p:nvPr/>
          </p:nvSpPr>
          <p:spPr bwMode="auto">
            <a:xfrm>
              <a:off x="6118165"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1" name="Rectangle 1859"/>
            <p:cNvSpPr>
              <a:spLocks noChangeArrowheads="1"/>
            </p:cNvSpPr>
            <p:nvPr/>
          </p:nvSpPr>
          <p:spPr bwMode="auto">
            <a:xfrm>
              <a:off x="6066779"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2" name="Rectangle 1860"/>
            <p:cNvSpPr>
              <a:spLocks noChangeArrowheads="1"/>
            </p:cNvSpPr>
            <p:nvPr/>
          </p:nvSpPr>
          <p:spPr bwMode="auto">
            <a:xfrm>
              <a:off x="6066779"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3" name="Rectangle 1861"/>
            <p:cNvSpPr>
              <a:spLocks noChangeArrowheads="1"/>
            </p:cNvSpPr>
            <p:nvPr/>
          </p:nvSpPr>
          <p:spPr bwMode="auto">
            <a:xfrm>
              <a:off x="6220036"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4" name="Freeform 1862"/>
            <p:cNvSpPr>
              <a:spLocks noEditPoints="1"/>
            </p:cNvSpPr>
            <p:nvPr/>
          </p:nvSpPr>
          <p:spPr bwMode="auto">
            <a:xfrm>
              <a:off x="6015392" y="2034987"/>
              <a:ext cx="273159" cy="238902"/>
            </a:xfrm>
            <a:custGeom>
              <a:avLst/>
              <a:gdLst>
                <a:gd name="T0" fmla="*/ 284 w 303"/>
                <a:gd name="T1" fmla="*/ 246 h 265"/>
                <a:gd name="T2" fmla="*/ 19 w 303"/>
                <a:gd name="T3" fmla="*/ 246 h 265"/>
                <a:gd name="T4" fmla="*/ 19 w 303"/>
                <a:gd name="T5" fmla="*/ 19 h 265"/>
                <a:gd name="T6" fmla="*/ 284 w 303"/>
                <a:gd name="T7" fmla="*/ 19 h 265"/>
                <a:gd name="T8" fmla="*/ 284 w 303"/>
                <a:gd name="T9" fmla="*/ 246 h 265"/>
                <a:gd name="T10" fmla="*/ 303 w 303"/>
                <a:gd name="T11" fmla="*/ 0 h 265"/>
                <a:gd name="T12" fmla="*/ 0 w 303"/>
                <a:gd name="T13" fmla="*/ 0 h 265"/>
                <a:gd name="T14" fmla="*/ 0 w 303"/>
                <a:gd name="T15" fmla="*/ 265 h 265"/>
                <a:gd name="T16" fmla="*/ 303 w 303"/>
                <a:gd name="T17" fmla="*/ 265 h 265"/>
                <a:gd name="T18" fmla="*/ 303 w 303"/>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265">
                  <a:moveTo>
                    <a:pt x="284" y="246"/>
                  </a:moveTo>
                  <a:lnTo>
                    <a:pt x="19" y="246"/>
                  </a:lnTo>
                  <a:lnTo>
                    <a:pt x="19" y="19"/>
                  </a:lnTo>
                  <a:lnTo>
                    <a:pt x="284" y="19"/>
                  </a:lnTo>
                  <a:lnTo>
                    <a:pt x="284" y="246"/>
                  </a:lnTo>
                  <a:close/>
                  <a:moveTo>
                    <a:pt x="303" y="0"/>
                  </a:moveTo>
                  <a:lnTo>
                    <a:pt x="0" y="0"/>
                  </a:lnTo>
                  <a:lnTo>
                    <a:pt x="0" y="265"/>
                  </a:lnTo>
                  <a:lnTo>
                    <a:pt x="303" y="265"/>
                  </a:lnTo>
                  <a:lnTo>
                    <a:pt x="303" y="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85" name="Rectangle 1863"/>
            <p:cNvSpPr>
              <a:spLocks noChangeArrowheads="1"/>
            </p:cNvSpPr>
            <p:nvPr/>
          </p:nvSpPr>
          <p:spPr bwMode="auto">
            <a:xfrm>
              <a:off x="6024407" y="2086373"/>
              <a:ext cx="255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grpSp>
        <p:nvGrpSpPr>
          <p:cNvPr id="186" name="Group 185"/>
          <p:cNvGrpSpPr/>
          <p:nvPr/>
        </p:nvGrpSpPr>
        <p:grpSpPr>
          <a:xfrm>
            <a:off x="8555435" y="1571039"/>
            <a:ext cx="502849" cy="502849"/>
            <a:chOff x="5665194" y="3808312"/>
            <a:chExt cx="502920" cy="502920"/>
          </a:xfrm>
        </p:grpSpPr>
        <p:sp>
          <p:nvSpPr>
            <p:cNvPr id="187" name="Speech Bubble: Oval 73"/>
            <p:cNvSpPr/>
            <p:nvPr/>
          </p:nvSpPr>
          <p:spPr bwMode="auto">
            <a:xfrm rot="10800000" flipH="1">
              <a:off x="5665194" y="3808312"/>
              <a:ext cx="502920" cy="502920"/>
            </a:xfrm>
            <a:prstGeom prst="wedgeEllipseCallout">
              <a:avLst>
                <a:gd name="adj1" fmla="val 51421"/>
                <a:gd name="adj2" fmla="val 36065"/>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88" name="Group 187"/>
            <p:cNvGrpSpPr/>
            <p:nvPr/>
          </p:nvGrpSpPr>
          <p:grpSpPr>
            <a:xfrm>
              <a:off x="5746937" y="3950970"/>
              <a:ext cx="349769" cy="237945"/>
              <a:chOff x="689910" y="4654336"/>
              <a:chExt cx="302278" cy="205637"/>
            </a:xfrm>
            <a:solidFill>
              <a:schemeClr val="accent1"/>
            </a:solidFill>
          </p:grpSpPr>
          <p:grpSp>
            <p:nvGrpSpPr>
              <p:cNvPr id="189" name="Group 188"/>
              <p:cNvGrpSpPr/>
              <p:nvPr/>
            </p:nvGrpSpPr>
            <p:grpSpPr>
              <a:xfrm>
                <a:off x="689910" y="4654336"/>
                <a:ext cx="242678" cy="175179"/>
                <a:chOff x="673036" y="4654336"/>
                <a:chExt cx="242678" cy="175179"/>
              </a:xfrm>
              <a:grpFill/>
            </p:grpSpPr>
            <p:sp>
              <p:nvSpPr>
                <p:cNvPr id="191" name="Rectangle 2050"/>
                <p:cNvSpPr>
                  <a:spLocks noChangeArrowheads="1"/>
                </p:cNvSpPr>
                <p:nvPr/>
              </p:nvSpPr>
              <p:spPr bwMode="auto">
                <a:xfrm>
                  <a:off x="787142" y="4794961"/>
                  <a:ext cx="14464" cy="30536"/>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2" name="Rectangle 2051"/>
                <p:cNvSpPr>
                  <a:spLocks noChangeArrowheads="1"/>
                </p:cNvSpPr>
                <p:nvPr/>
              </p:nvSpPr>
              <p:spPr bwMode="auto">
                <a:xfrm>
                  <a:off x="756607" y="4814247"/>
                  <a:ext cx="75536"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3" name="Freeform 2052"/>
                <p:cNvSpPr>
                  <a:spLocks/>
                </p:cNvSpPr>
                <p:nvPr/>
              </p:nvSpPr>
              <p:spPr bwMode="auto">
                <a:xfrm>
                  <a:off x="673036" y="4654336"/>
                  <a:ext cx="242678" cy="151875"/>
                </a:xfrm>
                <a:custGeom>
                  <a:avLst/>
                  <a:gdLst>
                    <a:gd name="T0" fmla="*/ 186 w 302"/>
                    <a:gd name="T1" fmla="*/ 189 h 189"/>
                    <a:gd name="T2" fmla="*/ 0 w 302"/>
                    <a:gd name="T3" fmla="*/ 189 h 189"/>
                    <a:gd name="T4" fmla="*/ 0 w 302"/>
                    <a:gd name="T5" fmla="*/ 0 h 189"/>
                    <a:gd name="T6" fmla="*/ 302 w 302"/>
                    <a:gd name="T7" fmla="*/ 0 h 189"/>
                    <a:gd name="T8" fmla="*/ 302 w 302"/>
                    <a:gd name="T9" fmla="*/ 66 h 189"/>
                    <a:gd name="T10" fmla="*/ 283 w 302"/>
                    <a:gd name="T11" fmla="*/ 66 h 189"/>
                    <a:gd name="T12" fmla="*/ 283 w 302"/>
                    <a:gd name="T13" fmla="*/ 19 h 189"/>
                    <a:gd name="T14" fmla="*/ 19 w 302"/>
                    <a:gd name="T15" fmla="*/ 19 h 189"/>
                    <a:gd name="T16" fmla="*/ 19 w 302"/>
                    <a:gd name="T17" fmla="*/ 170 h 189"/>
                    <a:gd name="T18" fmla="*/ 186 w 302"/>
                    <a:gd name="T19" fmla="*/ 170 h 189"/>
                    <a:gd name="T20" fmla="*/ 186 w 302"/>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189">
                      <a:moveTo>
                        <a:pt x="186" y="189"/>
                      </a:moveTo>
                      <a:lnTo>
                        <a:pt x="0" y="189"/>
                      </a:lnTo>
                      <a:lnTo>
                        <a:pt x="0" y="0"/>
                      </a:lnTo>
                      <a:lnTo>
                        <a:pt x="302" y="0"/>
                      </a:lnTo>
                      <a:lnTo>
                        <a:pt x="302" y="66"/>
                      </a:lnTo>
                      <a:lnTo>
                        <a:pt x="283" y="66"/>
                      </a:lnTo>
                      <a:lnTo>
                        <a:pt x="283" y="19"/>
                      </a:lnTo>
                      <a:lnTo>
                        <a:pt x="19" y="19"/>
                      </a:lnTo>
                      <a:lnTo>
                        <a:pt x="19" y="170"/>
                      </a:lnTo>
                      <a:lnTo>
                        <a:pt x="186" y="170"/>
                      </a:lnTo>
                      <a:lnTo>
                        <a:pt x="186" y="189"/>
                      </a:lnTo>
                      <a:close/>
                    </a:path>
                  </a:pathLst>
                </a:cu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4" name="Rectangle 2053"/>
                <p:cNvSpPr>
                  <a:spLocks noChangeArrowheads="1"/>
                </p:cNvSpPr>
                <p:nvPr/>
              </p:nvSpPr>
              <p:spPr bwMode="auto">
                <a:xfrm>
                  <a:off x="726071" y="4737908"/>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5" name="Rectangle 2054"/>
                <p:cNvSpPr>
                  <a:spLocks noChangeArrowheads="1"/>
                </p:cNvSpPr>
                <p:nvPr/>
              </p:nvSpPr>
              <p:spPr bwMode="auto">
                <a:xfrm>
                  <a:off x="726071"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6" name="Rectangle 2055"/>
                <p:cNvSpPr>
                  <a:spLocks noChangeArrowheads="1"/>
                </p:cNvSpPr>
                <p:nvPr/>
              </p:nvSpPr>
              <p:spPr bwMode="auto">
                <a:xfrm>
                  <a:off x="756607" y="4737908"/>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7" name="Rectangle 2056"/>
                <p:cNvSpPr>
                  <a:spLocks noChangeArrowheads="1"/>
                </p:cNvSpPr>
                <p:nvPr/>
              </p:nvSpPr>
              <p:spPr bwMode="auto">
                <a:xfrm>
                  <a:off x="756607"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8" name="Rectangle 2057"/>
                <p:cNvSpPr>
                  <a:spLocks noChangeArrowheads="1"/>
                </p:cNvSpPr>
                <p:nvPr/>
              </p:nvSpPr>
              <p:spPr bwMode="auto">
                <a:xfrm>
                  <a:off x="787142" y="4737908"/>
                  <a:ext cx="14464"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199" name="Rectangle 2058"/>
                <p:cNvSpPr>
                  <a:spLocks noChangeArrowheads="1"/>
                </p:cNvSpPr>
                <p:nvPr/>
              </p:nvSpPr>
              <p:spPr bwMode="auto">
                <a:xfrm>
                  <a:off x="787142" y="4707372"/>
                  <a:ext cx="14464"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0" name="Rectangle 2059"/>
                <p:cNvSpPr>
                  <a:spLocks noChangeArrowheads="1"/>
                </p:cNvSpPr>
                <p:nvPr/>
              </p:nvSpPr>
              <p:spPr bwMode="auto">
                <a:xfrm>
                  <a:off x="816875" y="4737908"/>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1" name="Rectangle 2060"/>
                <p:cNvSpPr>
                  <a:spLocks noChangeArrowheads="1"/>
                </p:cNvSpPr>
                <p:nvPr/>
              </p:nvSpPr>
              <p:spPr bwMode="auto">
                <a:xfrm>
                  <a:off x="816875"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202" name="Rectangle 2061"/>
                <p:cNvSpPr>
                  <a:spLocks noChangeArrowheads="1"/>
                </p:cNvSpPr>
                <p:nvPr/>
              </p:nvSpPr>
              <p:spPr bwMode="auto">
                <a:xfrm>
                  <a:off x="847410" y="4707372"/>
                  <a:ext cx="15268" cy="15268"/>
                </a:xfrm>
                <a:prstGeom prst="rect">
                  <a:avLst/>
                </a:pr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sp>
            <p:nvSpPr>
              <p:cNvPr id="190" name="Freeform 5"/>
              <p:cNvSpPr>
                <a:spLocks noEditPoints="1"/>
              </p:cNvSpPr>
              <p:nvPr/>
            </p:nvSpPr>
            <p:spPr bwMode="auto">
              <a:xfrm>
                <a:off x="854075" y="4720273"/>
                <a:ext cx="138113" cy="139700"/>
              </a:xfrm>
              <a:custGeom>
                <a:avLst/>
                <a:gdLst>
                  <a:gd name="T0" fmla="*/ 63 w 205"/>
                  <a:gd name="T1" fmla="*/ 198 h 207"/>
                  <a:gd name="T2" fmla="*/ 7 w 205"/>
                  <a:gd name="T3" fmla="*/ 144 h 207"/>
                  <a:gd name="T4" fmla="*/ 7 w 205"/>
                  <a:gd name="T5" fmla="*/ 63 h 207"/>
                  <a:gd name="T6" fmla="*/ 63 w 205"/>
                  <a:gd name="T7" fmla="*/ 9 h 207"/>
                  <a:gd name="T8" fmla="*/ 142 w 205"/>
                  <a:gd name="T9" fmla="*/ 9 h 207"/>
                  <a:gd name="T10" fmla="*/ 198 w 205"/>
                  <a:gd name="T11" fmla="*/ 63 h 207"/>
                  <a:gd name="T12" fmla="*/ 198 w 205"/>
                  <a:gd name="T13" fmla="*/ 144 h 207"/>
                  <a:gd name="T14" fmla="*/ 142 w 205"/>
                  <a:gd name="T15" fmla="*/ 198 h 207"/>
                  <a:gd name="T16" fmla="*/ 35 w 205"/>
                  <a:gd name="T17" fmla="*/ 146 h 207"/>
                  <a:gd name="T18" fmla="*/ 74 w 205"/>
                  <a:gd name="T19" fmla="*/ 179 h 207"/>
                  <a:gd name="T20" fmla="*/ 65 w 205"/>
                  <a:gd name="T21" fmla="*/ 146 h 207"/>
                  <a:gd name="T22" fmla="*/ 23 w 205"/>
                  <a:gd name="T23" fmla="*/ 104 h 207"/>
                  <a:gd name="T24" fmla="*/ 25 w 205"/>
                  <a:gd name="T25" fmla="*/ 123 h 207"/>
                  <a:gd name="T26" fmla="*/ 62 w 205"/>
                  <a:gd name="T27" fmla="*/ 114 h 207"/>
                  <a:gd name="T28" fmla="*/ 62 w 205"/>
                  <a:gd name="T29" fmla="*/ 95 h 207"/>
                  <a:gd name="T30" fmla="*/ 25 w 205"/>
                  <a:gd name="T31" fmla="*/ 84 h 207"/>
                  <a:gd name="T32" fmla="*/ 104 w 205"/>
                  <a:gd name="T33" fmla="*/ 25 h 207"/>
                  <a:gd name="T34" fmla="*/ 93 w 205"/>
                  <a:gd name="T35" fmla="*/ 42 h 207"/>
                  <a:gd name="T36" fmla="*/ 88 w 205"/>
                  <a:gd name="T37" fmla="*/ 62 h 207"/>
                  <a:gd name="T38" fmla="*/ 114 w 205"/>
                  <a:gd name="T39" fmla="*/ 53 h 207"/>
                  <a:gd name="T40" fmla="*/ 107 w 205"/>
                  <a:gd name="T41" fmla="*/ 34 h 207"/>
                  <a:gd name="T42" fmla="*/ 84 w 205"/>
                  <a:gd name="T43" fmla="*/ 84 h 207"/>
                  <a:gd name="T44" fmla="*/ 84 w 205"/>
                  <a:gd name="T45" fmla="*/ 104 h 207"/>
                  <a:gd name="T46" fmla="*/ 84 w 205"/>
                  <a:gd name="T47" fmla="*/ 123 h 207"/>
                  <a:gd name="T48" fmla="*/ 121 w 205"/>
                  <a:gd name="T49" fmla="*/ 114 h 207"/>
                  <a:gd name="T50" fmla="*/ 121 w 205"/>
                  <a:gd name="T51" fmla="*/ 95 h 207"/>
                  <a:gd name="T52" fmla="*/ 84 w 205"/>
                  <a:gd name="T53" fmla="*/ 84 h 207"/>
                  <a:gd name="T54" fmla="*/ 180 w 205"/>
                  <a:gd name="T55" fmla="*/ 84 h 207"/>
                  <a:gd name="T56" fmla="*/ 144 w 205"/>
                  <a:gd name="T57" fmla="*/ 95 h 207"/>
                  <a:gd name="T58" fmla="*/ 144 w 205"/>
                  <a:gd name="T59" fmla="*/ 114 h 207"/>
                  <a:gd name="T60" fmla="*/ 180 w 205"/>
                  <a:gd name="T61" fmla="*/ 123 h 207"/>
                  <a:gd name="T62" fmla="*/ 182 w 205"/>
                  <a:gd name="T63" fmla="*/ 104 h 207"/>
                  <a:gd name="T64" fmla="*/ 107 w 205"/>
                  <a:gd name="T65" fmla="*/ 174 h 207"/>
                  <a:gd name="T66" fmla="*/ 114 w 205"/>
                  <a:gd name="T67" fmla="*/ 154 h 207"/>
                  <a:gd name="T68" fmla="*/ 88 w 205"/>
                  <a:gd name="T69" fmla="*/ 146 h 207"/>
                  <a:gd name="T70" fmla="*/ 93 w 205"/>
                  <a:gd name="T71" fmla="*/ 165 h 207"/>
                  <a:gd name="T72" fmla="*/ 104 w 205"/>
                  <a:gd name="T73" fmla="*/ 182 h 207"/>
                  <a:gd name="T74" fmla="*/ 154 w 205"/>
                  <a:gd name="T75" fmla="*/ 167 h 207"/>
                  <a:gd name="T76" fmla="*/ 140 w 205"/>
                  <a:gd name="T77" fmla="*/ 146 h 207"/>
                  <a:gd name="T78" fmla="*/ 132 w 205"/>
                  <a:gd name="T79" fmla="*/ 179 h 207"/>
                  <a:gd name="T80" fmla="*/ 154 w 205"/>
                  <a:gd name="T81" fmla="*/ 42 h 207"/>
                  <a:gd name="T82" fmla="*/ 137 w 205"/>
                  <a:gd name="T83" fmla="*/ 44 h 207"/>
                  <a:gd name="T84" fmla="*/ 172 w 205"/>
                  <a:gd name="T85" fmla="*/ 62 h 207"/>
                  <a:gd name="T86" fmla="*/ 51 w 205"/>
                  <a:gd name="T87" fmla="*/ 42 h 207"/>
                  <a:gd name="T88" fmla="*/ 65 w 205"/>
                  <a:gd name="T89" fmla="*/ 62 h 207"/>
                  <a:gd name="T90" fmla="*/ 74 w 205"/>
                  <a:gd name="T91" fmla="*/ 2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207">
                    <a:moveTo>
                      <a:pt x="104" y="207"/>
                    </a:moveTo>
                    <a:cubicBezTo>
                      <a:pt x="88" y="207"/>
                      <a:pt x="76" y="203"/>
                      <a:pt x="63" y="198"/>
                    </a:cubicBezTo>
                    <a:cubicBezTo>
                      <a:pt x="49" y="193"/>
                      <a:pt x="39" y="186"/>
                      <a:pt x="30" y="177"/>
                    </a:cubicBezTo>
                    <a:cubicBezTo>
                      <a:pt x="21" y="167"/>
                      <a:pt x="13" y="156"/>
                      <a:pt x="7" y="144"/>
                    </a:cubicBezTo>
                    <a:cubicBezTo>
                      <a:pt x="2" y="132"/>
                      <a:pt x="0" y="118"/>
                      <a:pt x="0" y="104"/>
                    </a:cubicBezTo>
                    <a:cubicBezTo>
                      <a:pt x="0" y="90"/>
                      <a:pt x="2" y="76"/>
                      <a:pt x="7" y="63"/>
                    </a:cubicBezTo>
                    <a:cubicBezTo>
                      <a:pt x="13" y="51"/>
                      <a:pt x="21" y="41"/>
                      <a:pt x="30" y="30"/>
                    </a:cubicBezTo>
                    <a:cubicBezTo>
                      <a:pt x="39" y="21"/>
                      <a:pt x="49" y="14"/>
                      <a:pt x="63" y="9"/>
                    </a:cubicBezTo>
                    <a:cubicBezTo>
                      <a:pt x="76" y="4"/>
                      <a:pt x="88" y="0"/>
                      <a:pt x="104" y="0"/>
                    </a:cubicBezTo>
                    <a:cubicBezTo>
                      <a:pt x="118" y="0"/>
                      <a:pt x="130" y="4"/>
                      <a:pt x="142" y="9"/>
                    </a:cubicBezTo>
                    <a:cubicBezTo>
                      <a:pt x="156" y="14"/>
                      <a:pt x="166" y="21"/>
                      <a:pt x="175" y="30"/>
                    </a:cubicBezTo>
                    <a:cubicBezTo>
                      <a:pt x="184" y="41"/>
                      <a:pt x="193" y="51"/>
                      <a:pt x="198" y="63"/>
                    </a:cubicBezTo>
                    <a:cubicBezTo>
                      <a:pt x="203" y="76"/>
                      <a:pt x="205" y="90"/>
                      <a:pt x="205" y="104"/>
                    </a:cubicBezTo>
                    <a:cubicBezTo>
                      <a:pt x="205" y="118"/>
                      <a:pt x="203" y="132"/>
                      <a:pt x="198" y="144"/>
                    </a:cubicBezTo>
                    <a:cubicBezTo>
                      <a:pt x="193" y="156"/>
                      <a:pt x="184" y="167"/>
                      <a:pt x="175" y="177"/>
                    </a:cubicBezTo>
                    <a:cubicBezTo>
                      <a:pt x="166" y="186"/>
                      <a:pt x="156" y="193"/>
                      <a:pt x="142" y="198"/>
                    </a:cubicBezTo>
                    <a:cubicBezTo>
                      <a:pt x="130" y="203"/>
                      <a:pt x="118" y="207"/>
                      <a:pt x="104" y="207"/>
                    </a:cubicBezTo>
                    <a:close/>
                    <a:moveTo>
                      <a:pt x="35" y="146"/>
                    </a:moveTo>
                    <a:cubicBezTo>
                      <a:pt x="39" y="154"/>
                      <a:pt x="46" y="160"/>
                      <a:pt x="51" y="167"/>
                    </a:cubicBezTo>
                    <a:cubicBezTo>
                      <a:pt x="58" y="172"/>
                      <a:pt x="67" y="175"/>
                      <a:pt x="74" y="179"/>
                    </a:cubicBezTo>
                    <a:cubicBezTo>
                      <a:pt x="72" y="174"/>
                      <a:pt x="70" y="168"/>
                      <a:pt x="69" y="163"/>
                    </a:cubicBezTo>
                    <a:cubicBezTo>
                      <a:pt x="67" y="158"/>
                      <a:pt x="67" y="153"/>
                      <a:pt x="65" y="146"/>
                    </a:cubicBezTo>
                    <a:cubicBezTo>
                      <a:pt x="35" y="146"/>
                      <a:pt x="35" y="146"/>
                      <a:pt x="35" y="146"/>
                    </a:cubicBezTo>
                    <a:close/>
                    <a:moveTo>
                      <a:pt x="23" y="104"/>
                    </a:moveTo>
                    <a:cubicBezTo>
                      <a:pt x="23" y="107"/>
                      <a:pt x="23" y="111"/>
                      <a:pt x="23" y="114"/>
                    </a:cubicBezTo>
                    <a:cubicBezTo>
                      <a:pt x="23" y="118"/>
                      <a:pt x="25" y="119"/>
                      <a:pt x="25" y="123"/>
                    </a:cubicBezTo>
                    <a:cubicBezTo>
                      <a:pt x="62" y="123"/>
                      <a:pt x="62" y="123"/>
                      <a:pt x="62" y="123"/>
                    </a:cubicBezTo>
                    <a:cubicBezTo>
                      <a:pt x="62" y="119"/>
                      <a:pt x="62" y="116"/>
                      <a:pt x="62" y="114"/>
                    </a:cubicBezTo>
                    <a:cubicBezTo>
                      <a:pt x="62" y="111"/>
                      <a:pt x="62" y="107"/>
                      <a:pt x="62" y="104"/>
                    </a:cubicBezTo>
                    <a:cubicBezTo>
                      <a:pt x="62" y="100"/>
                      <a:pt x="62" y="97"/>
                      <a:pt x="62" y="95"/>
                    </a:cubicBezTo>
                    <a:cubicBezTo>
                      <a:pt x="62" y="91"/>
                      <a:pt x="62" y="88"/>
                      <a:pt x="62" y="84"/>
                    </a:cubicBezTo>
                    <a:cubicBezTo>
                      <a:pt x="25" y="84"/>
                      <a:pt x="25" y="84"/>
                      <a:pt x="25" y="84"/>
                    </a:cubicBezTo>
                    <a:cubicBezTo>
                      <a:pt x="23" y="91"/>
                      <a:pt x="23" y="97"/>
                      <a:pt x="23" y="104"/>
                    </a:cubicBezTo>
                    <a:close/>
                    <a:moveTo>
                      <a:pt x="104" y="25"/>
                    </a:moveTo>
                    <a:cubicBezTo>
                      <a:pt x="100" y="27"/>
                      <a:pt x="98" y="30"/>
                      <a:pt x="98" y="34"/>
                    </a:cubicBezTo>
                    <a:cubicBezTo>
                      <a:pt x="97" y="35"/>
                      <a:pt x="95" y="39"/>
                      <a:pt x="93" y="42"/>
                    </a:cubicBezTo>
                    <a:cubicBezTo>
                      <a:pt x="93" y="46"/>
                      <a:pt x="91" y="49"/>
                      <a:pt x="91" y="53"/>
                    </a:cubicBezTo>
                    <a:cubicBezTo>
                      <a:pt x="90" y="56"/>
                      <a:pt x="90" y="58"/>
                      <a:pt x="88" y="62"/>
                    </a:cubicBezTo>
                    <a:cubicBezTo>
                      <a:pt x="118" y="62"/>
                      <a:pt x="118" y="62"/>
                      <a:pt x="118" y="62"/>
                    </a:cubicBezTo>
                    <a:cubicBezTo>
                      <a:pt x="116" y="58"/>
                      <a:pt x="116" y="56"/>
                      <a:pt x="114" y="53"/>
                    </a:cubicBezTo>
                    <a:cubicBezTo>
                      <a:pt x="114" y="49"/>
                      <a:pt x="112" y="46"/>
                      <a:pt x="112" y="42"/>
                    </a:cubicBezTo>
                    <a:cubicBezTo>
                      <a:pt x="111" y="39"/>
                      <a:pt x="109" y="35"/>
                      <a:pt x="107" y="34"/>
                    </a:cubicBezTo>
                    <a:cubicBezTo>
                      <a:pt x="105" y="30"/>
                      <a:pt x="105" y="27"/>
                      <a:pt x="104" y="25"/>
                    </a:cubicBezTo>
                    <a:close/>
                    <a:moveTo>
                      <a:pt x="84" y="84"/>
                    </a:moveTo>
                    <a:cubicBezTo>
                      <a:pt x="84" y="88"/>
                      <a:pt x="84" y="91"/>
                      <a:pt x="84" y="95"/>
                    </a:cubicBezTo>
                    <a:cubicBezTo>
                      <a:pt x="84" y="97"/>
                      <a:pt x="84" y="100"/>
                      <a:pt x="84" y="104"/>
                    </a:cubicBezTo>
                    <a:cubicBezTo>
                      <a:pt x="84" y="107"/>
                      <a:pt x="84" y="111"/>
                      <a:pt x="84" y="114"/>
                    </a:cubicBezTo>
                    <a:cubicBezTo>
                      <a:pt x="84" y="116"/>
                      <a:pt x="84" y="119"/>
                      <a:pt x="84" y="123"/>
                    </a:cubicBezTo>
                    <a:cubicBezTo>
                      <a:pt x="119" y="123"/>
                      <a:pt x="119" y="123"/>
                      <a:pt x="119" y="123"/>
                    </a:cubicBezTo>
                    <a:cubicBezTo>
                      <a:pt x="121" y="119"/>
                      <a:pt x="121" y="116"/>
                      <a:pt x="121" y="114"/>
                    </a:cubicBezTo>
                    <a:cubicBezTo>
                      <a:pt x="121" y="111"/>
                      <a:pt x="121" y="107"/>
                      <a:pt x="121" y="104"/>
                    </a:cubicBezTo>
                    <a:cubicBezTo>
                      <a:pt x="121" y="100"/>
                      <a:pt x="121" y="97"/>
                      <a:pt x="121" y="95"/>
                    </a:cubicBezTo>
                    <a:cubicBezTo>
                      <a:pt x="121" y="91"/>
                      <a:pt x="121" y="88"/>
                      <a:pt x="121" y="84"/>
                    </a:cubicBezTo>
                    <a:cubicBezTo>
                      <a:pt x="84" y="84"/>
                      <a:pt x="84" y="84"/>
                      <a:pt x="84" y="84"/>
                    </a:cubicBezTo>
                    <a:close/>
                    <a:moveTo>
                      <a:pt x="182" y="104"/>
                    </a:moveTo>
                    <a:cubicBezTo>
                      <a:pt x="182" y="97"/>
                      <a:pt x="182" y="91"/>
                      <a:pt x="180" y="84"/>
                    </a:cubicBezTo>
                    <a:cubicBezTo>
                      <a:pt x="144" y="84"/>
                      <a:pt x="144" y="84"/>
                      <a:pt x="144" y="84"/>
                    </a:cubicBezTo>
                    <a:cubicBezTo>
                      <a:pt x="144" y="88"/>
                      <a:pt x="144" y="91"/>
                      <a:pt x="144" y="95"/>
                    </a:cubicBezTo>
                    <a:cubicBezTo>
                      <a:pt x="144" y="97"/>
                      <a:pt x="144" y="100"/>
                      <a:pt x="144" y="104"/>
                    </a:cubicBezTo>
                    <a:cubicBezTo>
                      <a:pt x="144" y="107"/>
                      <a:pt x="144" y="111"/>
                      <a:pt x="144" y="114"/>
                    </a:cubicBezTo>
                    <a:cubicBezTo>
                      <a:pt x="144" y="116"/>
                      <a:pt x="144" y="119"/>
                      <a:pt x="144" y="123"/>
                    </a:cubicBezTo>
                    <a:cubicBezTo>
                      <a:pt x="180" y="123"/>
                      <a:pt x="180" y="123"/>
                      <a:pt x="180" y="123"/>
                    </a:cubicBezTo>
                    <a:cubicBezTo>
                      <a:pt x="180" y="119"/>
                      <a:pt x="182" y="118"/>
                      <a:pt x="182" y="114"/>
                    </a:cubicBezTo>
                    <a:cubicBezTo>
                      <a:pt x="182" y="111"/>
                      <a:pt x="182" y="107"/>
                      <a:pt x="182" y="104"/>
                    </a:cubicBezTo>
                    <a:close/>
                    <a:moveTo>
                      <a:pt x="104" y="182"/>
                    </a:moveTo>
                    <a:cubicBezTo>
                      <a:pt x="105" y="181"/>
                      <a:pt x="105" y="177"/>
                      <a:pt x="107" y="174"/>
                    </a:cubicBezTo>
                    <a:cubicBezTo>
                      <a:pt x="109" y="172"/>
                      <a:pt x="111" y="168"/>
                      <a:pt x="112" y="165"/>
                    </a:cubicBezTo>
                    <a:cubicBezTo>
                      <a:pt x="112" y="161"/>
                      <a:pt x="114" y="158"/>
                      <a:pt x="114" y="154"/>
                    </a:cubicBezTo>
                    <a:cubicBezTo>
                      <a:pt x="116" y="153"/>
                      <a:pt x="116" y="149"/>
                      <a:pt x="118" y="146"/>
                    </a:cubicBezTo>
                    <a:cubicBezTo>
                      <a:pt x="88" y="146"/>
                      <a:pt x="88" y="146"/>
                      <a:pt x="88" y="146"/>
                    </a:cubicBezTo>
                    <a:cubicBezTo>
                      <a:pt x="90" y="149"/>
                      <a:pt x="90" y="153"/>
                      <a:pt x="91" y="156"/>
                    </a:cubicBezTo>
                    <a:cubicBezTo>
                      <a:pt x="91" y="158"/>
                      <a:pt x="93" y="161"/>
                      <a:pt x="93" y="165"/>
                    </a:cubicBezTo>
                    <a:cubicBezTo>
                      <a:pt x="95" y="168"/>
                      <a:pt x="97" y="172"/>
                      <a:pt x="98" y="174"/>
                    </a:cubicBezTo>
                    <a:cubicBezTo>
                      <a:pt x="100" y="177"/>
                      <a:pt x="100" y="181"/>
                      <a:pt x="104" y="182"/>
                    </a:cubicBezTo>
                    <a:close/>
                    <a:moveTo>
                      <a:pt x="132" y="179"/>
                    </a:moveTo>
                    <a:cubicBezTo>
                      <a:pt x="139" y="175"/>
                      <a:pt x="147" y="172"/>
                      <a:pt x="154" y="167"/>
                    </a:cubicBezTo>
                    <a:cubicBezTo>
                      <a:pt x="159" y="160"/>
                      <a:pt x="166" y="154"/>
                      <a:pt x="170" y="146"/>
                    </a:cubicBezTo>
                    <a:cubicBezTo>
                      <a:pt x="140" y="146"/>
                      <a:pt x="140" y="146"/>
                      <a:pt x="140" y="146"/>
                    </a:cubicBezTo>
                    <a:cubicBezTo>
                      <a:pt x="139" y="153"/>
                      <a:pt x="139" y="158"/>
                      <a:pt x="137" y="163"/>
                    </a:cubicBezTo>
                    <a:cubicBezTo>
                      <a:pt x="135" y="168"/>
                      <a:pt x="133" y="174"/>
                      <a:pt x="132" y="179"/>
                    </a:cubicBezTo>
                    <a:close/>
                    <a:moveTo>
                      <a:pt x="172" y="62"/>
                    </a:moveTo>
                    <a:cubicBezTo>
                      <a:pt x="166" y="55"/>
                      <a:pt x="161" y="48"/>
                      <a:pt x="154" y="42"/>
                    </a:cubicBezTo>
                    <a:cubicBezTo>
                      <a:pt x="147" y="35"/>
                      <a:pt x="139" y="32"/>
                      <a:pt x="132" y="28"/>
                    </a:cubicBezTo>
                    <a:cubicBezTo>
                      <a:pt x="133" y="34"/>
                      <a:pt x="135" y="39"/>
                      <a:pt x="137" y="44"/>
                    </a:cubicBezTo>
                    <a:cubicBezTo>
                      <a:pt x="139" y="49"/>
                      <a:pt x="139" y="56"/>
                      <a:pt x="140" y="62"/>
                    </a:cubicBezTo>
                    <a:cubicBezTo>
                      <a:pt x="172" y="62"/>
                      <a:pt x="172" y="62"/>
                      <a:pt x="172" y="62"/>
                    </a:cubicBezTo>
                    <a:close/>
                    <a:moveTo>
                      <a:pt x="74" y="28"/>
                    </a:moveTo>
                    <a:cubicBezTo>
                      <a:pt x="67" y="32"/>
                      <a:pt x="58" y="35"/>
                      <a:pt x="51" y="42"/>
                    </a:cubicBezTo>
                    <a:cubicBezTo>
                      <a:pt x="46" y="48"/>
                      <a:pt x="39" y="55"/>
                      <a:pt x="35" y="62"/>
                    </a:cubicBezTo>
                    <a:cubicBezTo>
                      <a:pt x="65" y="62"/>
                      <a:pt x="65" y="62"/>
                      <a:pt x="65" y="62"/>
                    </a:cubicBezTo>
                    <a:cubicBezTo>
                      <a:pt x="67" y="56"/>
                      <a:pt x="67" y="49"/>
                      <a:pt x="69" y="44"/>
                    </a:cubicBezTo>
                    <a:cubicBezTo>
                      <a:pt x="70" y="39"/>
                      <a:pt x="72" y="34"/>
                      <a:pt x="74" y="28"/>
                    </a:cubicBezTo>
                    <a:close/>
                  </a:path>
                </a:pathLst>
              </a:custGeom>
              <a:grp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grpSp>
      <p:grpSp>
        <p:nvGrpSpPr>
          <p:cNvPr id="203" name="Group 202"/>
          <p:cNvGrpSpPr/>
          <p:nvPr/>
        </p:nvGrpSpPr>
        <p:grpSpPr>
          <a:xfrm>
            <a:off x="7317547" y="4522144"/>
            <a:ext cx="502849" cy="502849"/>
            <a:chOff x="5706505" y="4409285"/>
            <a:chExt cx="502920" cy="502920"/>
          </a:xfrm>
        </p:grpSpPr>
        <p:sp>
          <p:nvSpPr>
            <p:cNvPr id="204" name="Speech Bubble: Oval 73"/>
            <p:cNvSpPr/>
            <p:nvPr/>
          </p:nvSpPr>
          <p:spPr bwMode="auto">
            <a:xfrm rot="3552177">
              <a:off x="5706505" y="4409285"/>
              <a:ext cx="502920" cy="502920"/>
            </a:xfrm>
            <a:prstGeom prst="wedgeEllipseCallout">
              <a:avLst>
                <a:gd name="adj1" fmla="val 51421"/>
                <a:gd name="adj2" fmla="val 36065"/>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4" name="Freeform 135"/>
            <p:cNvSpPr>
              <a:spLocks noEditPoints="1"/>
            </p:cNvSpPr>
            <p:nvPr/>
          </p:nvSpPr>
          <p:spPr bwMode="auto">
            <a:xfrm>
              <a:off x="5778058" y="4498964"/>
              <a:ext cx="287528" cy="296889"/>
            </a:xfrm>
            <a:custGeom>
              <a:avLst/>
              <a:gdLst>
                <a:gd name="T0" fmla="*/ 57 w 215"/>
                <a:gd name="T1" fmla="*/ 80 h 222"/>
                <a:gd name="T2" fmla="*/ 64 w 215"/>
                <a:gd name="T3" fmla="*/ 118 h 222"/>
                <a:gd name="T4" fmla="*/ 33 w 215"/>
                <a:gd name="T5" fmla="*/ 139 h 222"/>
                <a:gd name="T6" fmla="*/ 2 w 215"/>
                <a:gd name="T7" fmla="*/ 118 h 222"/>
                <a:gd name="T8" fmla="*/ 9 w 215"/>
                <a:gd name="T9" fmla="*/ 80 h 222"/>
                <a:gd name="T10" fmla="*/ 33 w 215"/>
                <a:gd name="T11" fmla="*/ 125 h 222"/>
                <a:gd name="T12" fmla="*/ 52 w 215"/>
                <a:gd name="T13" fmla="*/ 112 h 222"/>
                <a:gd name="T14" fmla="*/ 48 w 215"/>
                <a:gd name="T15" fmla="*/ 90 h 222"/>
                <a:gd name="T16" fmla="*/ 25 w 215"/>
                <a:gd name="T17" fmla="*/ 85 h 222"/>
                <a:gd name="T18" fmla="*/ 13 w 215"/>
                <a:gd name="T19" fmla="*/ 104 h 222"/>
                <a:gd name="T20" fmla="*/ 25 w 215"/>
                <a:gd name="T21" fmla="*/ 124 h 222"/>
                <a:gd name="T22" fmla="*/ 203 w 215"/>
                <a:gd name="T23" fmla="*/ 141 h 222"/>
                <a:gd name="T24" fmla="*/ 215 w 215"/>
                <a:gd name="T25" fmla="*/ 174 h 222"/>
                <a:gd name="T26" fmla="*/ 187 w 215"/>
                <a:gd name="T27" fmla="*/ 218 h 222"/>
                <a:gd name="T28" fmla="*/ 135 w 215"/>
                <a:gd name="T29" fmla="*/ 208 h 222"/>
                <a:gd name="T30" fmla="*/ 122 w 215"/>
                <a:gd name="T31" fmla="*/ 164 h 222"/>
                <a:gd name="T32" fmla="*/ 84 w 215"/>
                <a:gd name="T33" fmla="*/ 124 h 222"/>
                <a:gd name="T34" fmla="*/ 98 w 215"/>
                <a:gd name="T35" fmla="*/ 60 h 222"/>
                <a:gd name="T36" fmla="*/ 145 w 215"/>
                <a:gd name="T37" fmla="*/ 42 h 222"/>
                <a:gd name="T38" fmla="*/ 151 w 215"/>
                <a:gd name="T39" fmla="*/ 22 h 222"/>
                <a:gd name="T40" fmla="*/ 182 w 215"/>
                <a:gd name="T41" fmla="*/ 0 h 222"/>
                <a:gd name="T42" fmla="*/ 213 w 215"/>
                <a:gd name="T43" fmla="*/ 22 h 222"/>
                <a:gd name="T44" fmla="*/ 209 w 215"/>
                <a:gd name="T45" fmla="*/ 56 h 222"/>
                <a:gd name="T46" fmla="*/ 199 w 215"/>
                <a:gd name="T47" fmla="*/ 85 h 222"/>
                <a:gd name="T48" fmla="*/ 195 w 215"/>
                <a:gd name="T49" fmla="*/ 134 h 222"/>
                <a:gd name="T50" fmla="*/ 172 w 215"/>
                <a:gd name="T51" fmla="*/ 51 h 222"/>
                <a:gd name="T52" fmla="*/ 182 w 215"/>
                <a:gd name="T53" fmla="*/ 56 h 222"/>
                <a:gd name="T54" fmla="*/ 200 w 215"/>
                <a:gd name="T55" fmla="*/ 43 h 222"/>
                <a:gd name="T56" fmla="*/ 196 w 215"/>
                <a:gd name="T57" fmla="*/ 20 h 222"/>
                <a:gd name="T58" fmla="*/ 174 w 215"/>
                <a:gd name="T59" fmla="*/ 16 h 222"/>
                <a:gd name="T60" fmla="*/ 161 w 215"/>
                <a:gd name="T61" fmla="*/ 35 h 222"/>
                <a:gd name="T62" fmla="*/ 103 w 215"/>
                <a:gd name="T63" fmla="*/ 133 h 222"/>
                <a:gd name="T64" fmla="*/ 144 w 215"/>
                <a:gd name="T65" fmla="*/ 132 h 222"/>
                <a:gd name="T66" fmla="*/ 187 w 215"/>
                <a:gd name="T67" fmla="*/ 116 h 222"/>
                <a:gd name="T68" fmla="*/ 173 w 215"/>
                <a:gd name="T69" fmla="*/ 68 h 222"/>
                <a:gd name="T70" fmla="*/ 157 w 215"/>
                <a:gd name="T71" fmla="*/ 59 h 222"/>
                <a:gd name="T72" fmla="*/ 123 w 215"/>
                <a:gd name="T73" fmla="*/ 60 h 222"/>
                <a:gd name="T74" fmla="*/ 94 w 215"/>
                <a:gd name="T75" fmla="*/ 104 h 222"/>
                <a:gd name="T76" fmla="*/ 192 w 215"/>
                <a:gd name="T77" fmla="*/ 198 h 222"/>
                <a:gd name="T78" fmla="*/ 199 w 215"/>
                <a:gd name="T79" fmla="*/ 160 h 222"/>
                <a:gd name="T80" fmla="*/ 167 w 215"/>
                <a:gd name="T81" fmla="*/ 139 h 222"/>
                <a:gd name="T82" fmla="*/ 137 w 215"/>
                <a:gd name="T83" fmla="*/ 161 h 222"/>
                <a:gd name="T84" fmla="*/ 144 w 215"/>
                <a:gd name="T85" fmla="*/ 19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22">
                  <a:moveTo>
                    <a:pt x="33" y="70"/>
                  </a:moveTo>
                  <a:cubicBezTo>
                    <a:pt x="38" y="70"/>
                    <a:pt x="42" y="71"/>
                    <a:pt x="46" y="72"/>
                  </a:cubicBezTo>
                  <a:cubicBezTo>
                    <a:pt x="50" y="74"/>
                    <a:pt x="54" y="77"/>
                    <a:pt x="57" y="80"/>
                  </a:cubicBezTo>
                  <a:cubicBezTo>
                    <a:pt x="60" y="83"/>
                    <a:pt x="63" y="87"/>
                    <a:pt x="64" y="91"/>
                  </a:cubicBezTo>
                  <a:cubicBezTo>
                    <a:pt x="66" y="95"/>
                    <a:pt x="67" y="100"/>
                    <a:pt x="67" y="104"/>
                  </a:cubicBezTo>
                  <a:cubicBezTo>
                    <a:pt x="67" y="109"/>
                    <a:pt x="66" y="114"/>
                    <a:pt x="64" y="118"/>
                  </a:cubicBezTo>
                  <a:cubicBezTo>
                    <a:pt x="63" y="122"/>
                    <a:pt x="60" y="126"/>
                    <a:pt x="57" y="129"/>
                  </a:cubicBezTo>
                  <a:cubicBezTo>
                    <a:pt x="54" y="132"/>
                    <a:pt x="50" y="135"/>
                    <a:pt x="46" y="136"/>
                  </a:cubicBezTo>
                  <a:cubicBezTo>
                    <a:pt x="42" y="138"/>
                    <a:pt x="38" y="139"/>
                    <a:pt x="33" y="139"/>
                  </a:cubicBezTo>
                  <a:cubicBezTo>
                    <a:pt x="29" y="139"/>
                    <a:pt x="24" y="138"/>
                    <a:pt x="20" y="136"/>
                  </a:cubicBezTo>
                  <a:cubicBezTo>
                    <a:pt x="16" y="135"/>
                    <a:pt x="13" y="132"/>
                    <a:pt x="9" y="129"/>
                  </a:cubicBezTo>
                  <a:cubicBezTo>
                    <a:pt x="6" y="126"/>
                    <a:pt x="4" y="122"/>
                    <a:pt x="2" y="118"/>
                  </a:cubicBezTo>
                  <a:cubicBezTo>
                    <a:pt x="0" y="114"/>
                    <a:pt x="0" y="109"/>
                    <a:pt x="0" y="104"/>
                  </a:cubicBezTo>
                  <a:cubicBezTo>
                    <a:pt x="0" y="100"/>
                    <a:pt x="0" y="95"/>
                    <a:pt x="2" y="91"/>
                  </a:cubicBezTo>
                  <a:cubicBezTo>
                    <a:pt x="4" y="87"/>
                    <a:pt x="6" y="83"/>
                    <a:pt x="9" y="80"/>
                  </a:cubicBezTo>
                  <a:cubicBezTo>
                    <a:pt x="13" y="77"/>
                    <a:pt x="16" y="74"/>
                    <a:pt x="20" y="72"/>
                  </a:cubicBezTo>
                  <a:cubicBezTo>
                    <a:pt x="24" y="71"/>
                    <a:pt x="29" y="70"/>
                    <a:pt x="33" y="70"/>
                  </a:cubicBezTo>
                  <a:close/>
                  <a:moveTo>
                    <a:pt x="33" y="125"/>
                  </a:moveTo>
                  <a:cubicBezTo>
                    <a:pt x="36" y="125"/>
                    <a:pt x="39" y="125"/>
                    <a:pt x="41" y="124"/>
                  </a:cubicBezTo>
                  <a:cubicBezTo>
                    <a:pt x="44" y="122"/>
                    <a:pt x="46" y="121"/>
                    <a:pt x="48" y="119"/>
                  </a:cubicBezTo>
                  <a:cubicBezTo>
                    <a:pt x="49" y="117"/>
                    <a:pt x="51" y="115"/>
                    <a:pt x="52" y="112"/>
                  </a:cubicBezTo>
                  <a:cubicBezTo>
                    <a:pt x="53" y="110"/>
                    <a:pt x="54" y="107"/>
                    <a:pt x="54" y="104"/>
                  </a:cubicBezTo>
                  <a:cubicBezTo>
                    <a:pt x="54" y="101"/>
                    <a:pt x="53" y="99"/>
                    <a:pt x="52" y="96"/>
                  </a:cubicBezTo>
                  <a:cubicBezTo>
                    <a:pt x="51" y="94"/>
                    <a:pt x="49" y="91"/>
                    <a:pt x="48" y="90"/>
                  </a:cubicBezTo>
                  <a:cubicBezTo>
                    <a:pt x="46" y="88"/>
                    <a:pt x="44" y="86"/>
                    <a:pt x="41" y="85"/>
                  </a:cubicBezTo>
                  <a:cubicBezTo>
                    <a:pt x="39" y="84"/>
                    <a:pt x="36" y="84"/>
                    <a:pt x="33" y="84"/>
                  </a:cubicBezTo>
                  <a:cubicBezTo>
                    <a:pt x="31" y="84"/>
                    <a:pt x="28" y="84"/>
                    <a:pt x="25" y="85"/>
                  </a:cubicBezTo>
                  <a:cubicBezTo>
                    <a:pt x="23" y="86"/>
                    <a:pt x="21" y="88"/>
                    <a:pt x="19" y="90"/>
                  </a:cubicBezTo>
                  <a:cubicBezTo>
                    <a:pt x="17" y="91"/>
                    <a:pt x="16" y="94"/>
                    <a:pt x="15" y="96"/>
                  </a:cubicBezTo>
                  <a:cubicBezTo>
                    <a:pt x="14" y="99"/>
                    <a:pt x="13" y="101"/>
                    <a:pt x="13" y="104"/>
                  </a:cubicBezTo>
                  <a:cubicBezTo>
                    <a:pt x="13" y="107"/>
                    <a:pt x="14" y="110"/>
                    <a:pt x="15" y="112"/>
                  </a:cubicBezTo>
                  <a:cubicBezTo>
                    <a:pt x="16" y="115"/>
                    <a:pt x="17" y="117"/>
                    <a:pt x="19" y="119"/>
                  </a:cubicBezTo>
                  <a:cubicBezTo>
                    <a:pt x="21" y="121"/>
                    <a:pt x="23" y="122"/>
                    <a:pt x="25" y="124"/>
                  </a:cubicBezTo>
                  <a:cubicBezTo>
                    <a:pt x="28" y="125"/>
                    <a:pt x="31" y="125"/>
                    <a:pt x="33" y="125"/>
                  </a:cubicBezTo>
                  <a:close/>
                  <a:moveTo>
                    <a:pt x="195" y="134"/>
                  </a:moveTo>
                  <a:cubicBezTo>
                    <a:pt x="198" y="136"/>
                    <a:pt x="201" y="138"/>
                    <a:pt x="203" y="141"/>
                  </a:cubicBezTo>
                  <a:cubicBezTo>
                    <a:pt x="206" y="144"/>
                    <a:pt x="208" y="147"/>
                    <a:pt x="210" y="151"/>
                  </a:cubicBezTo>
                  <a:cubicBezTo>
                    <a:pt x="212" y="154"/>
                    <a:pt x="213" y="158"/>
                    <a:pt x="214" y="162"/>
                  </a:cubicBezTo>
                  <a:cubicBezTo>
                    <a:pt x="215" y="166"/>
                    <a:pt x="215" y="170"/>
                    <a:pt x="215" y="174"/>
                  </a:cubicBezTo>
                  <a:cubicBezTo>
                    <a:pt x="215" y="180"/>
                    <a:pt x="214" y="187"/>
                    <a:pt x="212" y="193"/>
                  </a:cubicBezTo>
                  <a:cubicBezTo>
                    <a:pt x="209" y="198"/>
                    <a:pt x="206" y="204"/>
                    <a:pt x="202" y="208"/>
                  </a:cubicBezTo>
                  <a:cubicBezTo>
                    <a:pt x="197" y="212"/>
                    <a:pt x="192" y="216"/>
                    <a:pt x="187" y="218"/>
                  </a:cubicBezTo>
                  <a:cubicBezTo>
                    <a:pt x="181" y="221"/>
                    <a:pt x="175" y="222"/>
                    <a:pt x="168" y="222"/>
                  </a:cubicBezTo>
                  <a:cubicBezTo>
                    <a:pt x="162" y="222"/>
                    <a:pt x="156" y="221"/>
                    <a:pt x="150" y="218"/>
                  </a:cubicBezTo>
                  <a:cubicBezTo>
                    <a:pt x="144" y="216"/>
                    <a:pt x="139" y="212"/>
                    <a:pt x="135" y="208"/>
                  </a:cubicBezTo>
                  <a:cubicBezTo>
                    <a:pt x="130" y="204"/>
                    <a:pt x="127" y="198"/>
                    <a:pt x="125" y="193"/>
                  </a:cubicBezTo>
                  <a:cubicBezTo>
                    <a:pt x="122" y="187"/>
                    <a:pt x="121" y="180"/>
                    <a:pt x="121" y="174"/>
                  </a:cubicBezTo>
                  <a:cubicBezTo>
                    <a:pt x="121" y="170"/>
                    <a:pt x="121" y="167"/>
                    <a:pt x="122" y="164"/>
                  </a:cubicBezTo>
                  <a:cubicBezTo>
                    <a:pt x="116" y="161"/>
                    <a:pt x="110" y="158"/>
                    <a:pt x="105" y="155"/>
                  </a:cubicBezTo>
                  <a:cubicBezTo>
                    <a:pt x="100" y="151"/>
                    <a:pt x="96" y="146"/>
                    <a:pt x="92" y="141"/>
                  </a:cubicBezTo>
                  <a:cubicBezTo>
                    <a:pt x="88" y="136"/>
                    <a:pt x="86" y="130"/>
                    <a:pt x="84" y="124"/>
                  </a:cubicBezTo>
                  <a:cubicBezTo>
                    <a:pt x="82" y="118"/>
                    <a:pt x="81" y="111"/>
                    <a:pt x="81" y="104"/>
                  </a:cubicBezTo>
                  <a:cubicBezTo>
                    <a:pt x="81" y="96"/>
                    <a:pt x="82" y="88"/>
                    <a:pt x="85" y="80"/>
                  </a:cubicBezTo>
                  <a:cubicBezTo>
                    <a:pt x="89" y="72"/>
                    <a:pt x="93" y="66"/>
                    <a:pt x="98" y="60"/>
                  </a:cubicBezTo>
                  <a:cubicBezTo>
                    <a:pt x="104" y="55"/>
                    <a:pt x="110" y="50"/>
                    <a:pt x="118" y="47"/>
                  </a:cubicBezTo>
                  <a:cubicBezTo>
                    <a:pt x="125" y="44"/>
                    <a:pt x="133" y="42"/>
                    <a:pt x="141" y="42"/>
                  </a:cubicBezTo>
                  <a:cubicBezTo>
                    <a:pt x="142" y="42"/>
                    <a:pt x="144" y="42"/>
                    <a:pt x="145" y="42"/>
                  </a:cubicBezTo>
                  <a:cubicBezTo>
                    <a:pt x="146" y="42"/>
                    <a:pt x="148" y="42"/>
                    <a:pt x="149" y="42"/>
                  </a:cubicBezTo>
                  <a:cubicBezTo>
                    <a:pt x="148" y="40"/>
                    <a:pt x="148" y="37"/>
                    <a:pt x="148" y="35"/>
                  </a:cubicBezTo>
                  <a:cubicBezTo>
                    <a:pt x="148" y="30"/>
                    <a:pt x="149" y="26"/>
                    <a:pt x="151" y="22"/>
                  </a:cubicBezTo>
                  <a:cubicBezTo>
                    <a:pt x="152" y="17"/>
                    <a:pt x="155" y="14"/>
                    <a:pt x="158" y="11"/>
                  </a:cubicBezTo>
                  <a:cubicBezTo>
                    <a:pt x="161" y="7"/>
                    <a:pt x="164" y="5"/>
                    <a:pt x="169" y="3"/>
                  </a:cubicBezTo>
                  <a:cubicBezTo>
                    <a:pt x="173" y="1"/>
                    <a:pt x="177" y="0"/>
                    <a:pt x="182" y="0"/>
                  </a:cubicBezTo>
                  <a:cubicBezTo>
                    <a:pt x="186" y="0"/>
                    <a:pt x="191" y="1"/>
                    <a:pt x="195" y="3"/>
                  </a:cubicBezTo>
                  <a:cubicBezTo>
                    <a:pt x="199" y="5"/>
                    <a:pt x="202" y="7"/>
                    <a:pt x="205" y="11"/>
                  </a:cubicBezTo>
                  <a:cubicBezTo>
                    <a:pt x="208" y="14"/>
                    <a:pt x="211" y="17"/>
                    <a:pt x="213" y="22"/>
                  </a:cubicBezTo>
                  <a:cubicBezTo>
                    <a:pt x="214" y="26"/>
                    <a:pt x="215" y="30"/>
                    <a:pt x="215" y="35"/>
                  </a:cubicBezTo>
                  <a:cubicBezTo>
                    <a:pt x="215" y="39"/>
                    <a:pt x="215" y="43"/>
                    <a:pt x="214" y="46"/>
                  </a:cubicBezTo>
                  <a:cubicBezTo>
                    <a:pt x="212" y="50"/>
                    <a:pt x="211" y="53"/>
                    <a:pt x="209" y="56"/>
                  </a:cubicBezTo>
                  <a:cubicBezTo>
                    <a:pt x="206" y="59"/>
                    <a:pt x="204" y="61"/>
                    <a:pt x="201" y="64"/>
                  </a:cubicBezTo>
                  <a:cubicBezTo>
                    <a:pt x="198" y="66"/>
                    <a:pt x="194" y="67"/>
                    <a:pt x="191" y="68"/>
                  </a:cubicBezTo>
                  <a:cubicBezTo>
                    <a:pt x="194" y="74"/>
                    <a:pt x="197" y="79"/>
                    <a:pt x="199" y="85"/>
                  </a:cubicBezTo>
                  <a:cubicBezTo>
                    <a:pt x="201" y="92"/>
                    <a:pt x="202" y="98"/>
                    <a:pt x="202" y="104"/>
                  </a:cubicBezTo>
                  <a:cubicBezTo>
                    <a:pt x="202" y="109"/>
                    <a:pt x="201" y="115"/>
                    <a:pt x="200" y="119"/>
                  </a:cubicBezTo>
                  <a:cubicBezTo>
                    <a:pt x="199" y="124"/>
                    <a:pt x="197" y="129"/>
                    <a:pt x="195" y="134"/>
                  </a:cubicBezTo>
                  <a:close/>
                  <a:moveTo>
                    <a:pt x="161" y="35"/>
                  </a:moveTo>
                  <a:cubicBezTo>
                    <a:pt x="161" y="39"/>
                    <a:pt x="163" y="43"/>
                    <a:pt x="165" y="47"/>
                  </a:cubicBezTo>
                  <a:cubicBezTo>
                    <a:pt x="168" y="48"/>
                    <a:pt x="170" y="49"/>
                    <a:pt x="172" y="51"/>
                  </a:cubicBezTo>
                  <a:cubicBezTo>
                    <a:pt x="175" y="52"/>
                    <a:pt x="177" y="54"/>
                    <a:pt x="179" y="56"/>
                  </a:cubicBezTo>
                  <a:cubicBezTo>
                    <a:pt x="180" y="56"/>
                    <a:pt x="180" y="56"/>
                    <a:pt x="180" y="56"/>
                  </a:cubicBezTo>
                  <a:cubicBezTo>
                    <a:pt x="181" y="56"/>
                    <a:pt x="181" y="56"/>
                    <a:pt x="182" y="56"/>
                  </a:cubicBezTo>
                  <a:cubicBezTo>
                    <a:pt x="184" y="56"/>
                    <a:pt x="187" y="55"/>
                    <a:pt x="190" y="54"/>
                  </a:cubicBezTo>
                  <a:cubicBezTo>
                    <a:pt x="192" y="53"/>
                    <a:pt x="194" y="52"/>
                    <a:pt x="196" y="50"/>
                  </a:cubicBezTo>
                  <a:cubicBezTo>
                    <a:pt x="198" y="48"/>
                    <a:pt x="199" y="46"/>
                    <a:pt x="200" y="43"/>
                  </a:cubicBezTo>
                  <a:cubicBezTo>
                    <a:pt x="201" y="41"/>
                    <a:pt x="202" y="38"/>
                    <a:pt x="202" y="35"/>
                  </a:cubicBezTo>
                  <a:cubicBezTo>
                    <a:pt x="202" y="32"/>
                    <a:pt x="201" y="29"/>
                    <a:pt x="200" y="27"/>
                  </a:cubicBezTo>
                  <a:cubicBezTo>
                    <a:pt x="199" y="24"/>
                    <a:pt x="198" y="22"/>
                    <a:pt x="196" y="20"/>
                  </a:cubicBezTo>
                  <a:cubicBezTo>
                    <a:pt x="194" y="18"/>
                    <a:pt x="192" y="17"/>
                    <a:pt x="190" y="16"/>
                  </a:cubicBezTo>
                  <a:cubicBezTo>
                    <a:pt x="187" y="15"/>
                    <a:pt x="184" y="14"/>
                    <a:pt x="182" y="14"/>
                  </a:cubicBezTo>
                  <a:cubicBezTo>
                    <a:pt x="179" y="14"/>
                    <a:pt x="176" y="15"/>
                    <a:pt x="174" y="16"/>
                  </a:cubicBezTo>
                  <a:cubicBezTo>
                    <a:pt x="171" y="17"/>
                    <a:pt x="169" y="18"/>
                    <a:pt x="167" y="20"/>
                  </a:cubicBezTo>
                  <a:cubicBezTo>
                    <a:pt x="166" y="22"/>
                    <a:pt x="164" y="24"/>
                    <a:pt x="163" y="27"/>
                  </a:cubicBezTo>
                  <a:cubicBezTo>
                    <a:pt x="162" y="29"/>
                    <a:pt x="161" y="32"/>
                    <a:pt x="161" y="35"/>
                  </a:cubicBezTo>
                  <a:close/>
                  <a:moveTo>
                    <a:pt x="94" y="104"/>
                  </a:moveTo>
                  <a:cubicBezTo>
                    <a:pt x="94" y="110"/>
                    <a:pt x="95" y="115"/>
                    <a:pt x="96" y="119"/>
                  </a:cubicBezTo>
                  <a:cubicBezTo>
                    <a:pt x="98" y="124"/>
                    <a:pt x="100" y="129"/>
                    <a:pt x="103" y="133"/>
                  </a:cubicBezTo>
                  <a:cubicBezTo>
                    <a:pt x="106" y="137"/>
                    <a:pt x="109" y="141"/>
                    <a:pt x="113" y="144"/>
                  </a:cubicBezTo>
                  <a:cubicBezTo>
                    <a:pt x="117" y="147"/>
                    <a:pt x="122" y="149"/>
                    <a:pt x="127" y="151"/>
                  </a:cubicBezTo>
                  <a:cubicBezTo>
                    <a:pt x="131" y="143"/>
                    <a:pt x="137" y="136"/>
                    <a:pt x="144" y="132"/>
                  </a:cubicBezTo>
                  <a:cubicBezTo>
                    <a:pt x="151" y="127"/>
                    <a:pt x="159" y="125"/>
                    <a:pt x="168" y="125"/>
                  </a:cubicBezTo>
                  <a:cubicBezTo>
                    <a:pt x="173" y="125"/>
                    <a:pt x="178" y="126"/>
                    <a:pt x="183" y="127"/>
                  </a:cubicBezTo>
                  <a:cubicBezTo>
                    <a:pt x="185" y="124"/>
                    <a:pt x="186" y="120"/>
                    <a:pt x="187" y="116"/>
                  </a:cubicBezTo>
                  <a:cubicBezTo>
                    <a:pt x="188" y="112"/>
                    <a:pt x="188" y="108"/>
                    <a:pt x="188" y="104"/>
                  </a:cubicBezTo>
                  <a:cubicBezTo>
                    <a:pt x="188" y="97"/>
                    <a:pt x="187" y="91"/>
                    <a:pt x="184" y="85"/>
                  </a:cubicBezTo>
                  <a:cubicBezTo>
                    <a:pt x="182" y="79"/>
                    <a:pt x="178" y="73"/>
                    <a:pt x="173" y="68"/>
                  </a:cubicBezTo>
                  <a:cubicBezTo>
                    <a:pt x="173" y="68"/>
                    <a:pt x="173" y="68"/>
                    <a:pt x="173" y="68"/>
                  </a:cubicBezTo>
                  <a:cubicBezTo>
                    <a:pt x="170" y="66"/>
                    <a:pt x="168" y="64"/>
                    <a:pt x="165" y="63"/>
                  </a:cubicBezTo>
                  <a:cubicBezTo>
                    <a:pt x="163" y="61"/>
                    <a:pt x="160" y="60"/>
                    <a:pt x="157" y="59"/>
                  </a:cubicBezTo>
                  <a:cubicBezTo>
                    <a:pt x="157" y="59"/>
                    <a:pt x="157" y="59"/>
                    <a:pt x="157" y="59"/>
                  </a:cubicBezTo>
                  <a:cubicBezTo>
                    <a:pt x="152" y="57"/>
                    <a:pt x="147" y="56"/>
                    <a:pt x="141" y="56"/>
                  </a:cubicBezTo>
                  <a:cubicBezTo>
                    <a:pt x="135" y="56"/>
                    <a:pt x="129" y="57"/>
                    <a:pt x="123" y="60"/>
                  </a:cubicBezTo>
                  <a:cubicBezTo>
                    <a:pt x="117" y="62"/>
                    <a:pt x="112" y="66"/>
                    <a:pt x="108" y="70"/>
                  </a:cubicBezTo>
                  <a:cubicBezTo>
                    <a:pt x="104" y="74"/>
                    <a:pt x="100" y="80"/>
                    <a:pt x="98" y="85"/>
                  </a:cubicBezTo>
                  <a:cubicBezTo>
                    <a:pt x="95" y="91"/>
                    <a:pt x="94" y="98"/>
                    <a:pt x="94" y="104"/>
                  </a:cubicBezTo>
                  <a:close/>
                  <a:moveTo>
                    <a:pt x="168" y="208"/>
                  </a:moveTo>
                  <a:cubicBezTo>
                    <a:pt x="173" y="208"/>
                    <a:pt x="177" y="207"/>
                    <a:pt x="181" y="206"/>
                  </a:cubicBezTo>
                  <a:cubicBezTo>
                    <a:pt x="185" y="204"/>
                    <a:pt x="189" y="201"/>
                    <a:pt x="192" y="198"/>
                  </a:cubicBezTo>
                  <a:cubicBezTo>
                    <a:pt x="195" y="195"/>
                    <a:pt x="197" y="191"/>
                    <a:pt x="199" y="187"/>
                  </a:cubicBezTo>
                  <a:cubicBezTo>
                    <a:pt x="201" y="183"/>
                    <a:pt x="202" y="178"/>
                    <a:pt x="202" y="174"/>
                  </a:cubicBezTo>
                  <a:cubicBezTo>
                    <a:pt x="202" y="169"/>
                    <a:pt x="201" y="164"/>
                    <a:pt x="199" y="160"/>
                  </a:cubicBezTo>
                  <a:cubicBezTo>
                    <a:pt x="197" y="156"/>
                    <a:pt x="195" y="152"/>
                    <a:pt x="192" y="149"/>
                  </a:cubicBezTo>
                  <a:cubicBezTo>
                    <a:pt x="189" y="146"/>
                    <a:pt x="185" y="143"/>
                    <a:pt x="181" y="142"/>
                  </a:cubicBezTo>
                  <a:cubicBezTo>
                    <a:pt x="176" y="140"/>
                    <a:pt x="172" y="139"/>
                    <a:pt x="167" y="139"/>
                  </a:cubicBezTo>
                  <a:cubicBezTo>
                    <a:pt x="163" y="139"/>
                    <a:pt x="158" y="140"/>
                    <a:pt x="154" y="142"/>
                  </a:cubicBezTo>
                  <a:cubicBezTo>
                    <a:pt x="150" y="144"/>
                    <a:pt x="147" y="146"/>
                    <a:pt x="144" y="150"/>
                  </a:cubicBezTo>
                  <a:cubicBezTo>
                    <a:pt x="141" y="153"/>
                    <a:pt x="139" y="156"/>
                    <a:pt x="137" y="161"/>
                  </a:cubicBezTo>
                  <a:cubicBezTo>
                    <a:pt x="135" y="165"/>
                    <a:pt x="134" y="169"/>
                    <a:pt x="134" y="174"/>
                  </a:cubicBezTo>
                  <a:cubicBezTo>
                    <a:pt x="134" y="178"/>
                    <a:pt x="135" y="183"/>
                    <a:pt x="137" y="187"/>
                  </a:cubicBezTo>
                  <a:cubicBezTo>
                    <a:pt x="139" y="191"/>
                    <a:pt x="141" y="195"/>
                    <a:pt x="144" y="198"/>
                  </a:cubicBezTo>
                  <a:cubicBezTo>
                    <a:pt x="147" y="201"/>
                    <a:pt x="151" y="204"/>
                    <a:pt x="155" y="206"/>
                  </a:cubicBezTo>
                  <a:cubicBezTo>
                    <a:pt x="159" y="207"/>
                    <a:pt x="164" y="208"/>
                    <a:pt x="168" y="208"/>
                  </a:cubicBezTo>
                  <a:close/>
                </a:path>
              </a:pathLst>
            </a:custGeom>
            <a:solidFill>
              <a:schemeClr val="accent1"/>
            </a:solidFill>
            <a:ln>
              <a:noFill/>
            </a:ln>
            <a:extLst/>
          </p:spPr>
          <p:txBody>
            <a:bodyPr vert="horz" wrap="square" lIns="89606" tIns="44804" rIns="89606" bIns="44804" numCol="1" anchor="t" anchorCtr="0" compatLnSpc="1">
              <a:prstTxWarp prst="textNoShape">
                <a:avLst/>
              </a:prstTxWarp>
            </a:bodyPr>
            <a:lstStyle/>
            <a:p>
              <a:pPr defTabSz="932563">
                <a:defRPr/>
              </a:pPr>
              <a:endParaRPr lang="en-US" sz="1763">
                <a:solidFill>
                  <a:srgbClr val="2C292A"/>
                </a:solidFill>
                <a:latin typeface="Segoe UI"/>
              </a:endParaRPr>
            </a:p>
          </p:txBody>
        </p:sp>
      </p:grpSp>
      <p:grpSp>
        <p:nvGrpSpPr>
          <p:cNvPr id="315" name="Group 314"/>
          <p:cNvGrpSpPr/>
          <p:nvPr/>
        </p:nvGrpSpPr>
        <p:grpSpPr>
          <a:xfrm>
            <a:off x="5561036" y="6053140"/>
            <a:ext cx="5809582" cy="420055"/>
            <a:chOff x="696496" y="6206411"/>
            <a:chExt cx="5696186" cy="411856"/>
          </a:xfrm>
          <a:solidFill>
            <a:schemeClr val="bg1"/>
          </a:solidFill>
        </p:grpSpPr>
        <p:sp>
          <p:nvSpPr>
            <p:cNvPr id="316" name="Rectangle 315"/>
            <p:cNvSpPr/>
            <p:nvPr/>
          </p:nvSpPr>
          <p:spPr>
            <a:xfrm>
              <a:off x="2485325" y="6212002"/>
              <a:ext cx="2108719" cy="406265"/>
            </a:xfrm>
            <a:prstGeom prst="rect">
              <a:avLst/>
            </a:prstGeom>
            <a:grpFill/>
          </p:spPr>
          <p:txBody>
            <a:bodyPr wrap="none">
              <a:spAutoFit/>
            </a:bodyPr>
            <a:lstStyle/>
            <a:p>
              <a:pPr algn="r" defTabSz="932563">
                <a:defRPr/>
              </a:pPr>
              <a:r>
                <a:rPr lang="en-US" sz="2040" kern="0" spc="-102" dirty="0">
                  <a:solidFill>
                    <a:srgbClr val="5B9BD5"/>
                  </a:solidFill>
                  <a:latin typeface="Segoe UI Semibold" charset="0"/>
                  <a:ea typeface="Segoe UI Semibold" charset="0"/>
                  <a:cs typeface="Segoe UI Semibold" charset="0"/>
                </a:rPr>
                <a:t>Office 365 Groups</a:t>
              </a:r>
            </a:p>
          </p:txBody>
        </p:sp>
        <p:grpSp>
          <p:nvGrpSpPr>
            <p:cNvPr id="317" name="Group 316"/>
            <p:cNvGrpSpPr/>
            <p:nvPr/>
          </p:nvGrpSpPr>
          <p:grpSpPr>
            <a:xfrm flipH="1">
              <a:off x="696496" y="6206411"/>
              <a:ext cx="1710733" cy="203116"/>
              <a:chOff x="7507591" y="5675326"/>
              <a:chExt cx="3809500" cy="297422"/>
            </a:xfrm>
            <a:grpFill/>
          </p:grpSpPr>
          <p:cxnSp>
            <p:nvCxnSpPr>
              <p:cNvPr id="321" name="Straight Connector 320"/>
              <p:cNvCxnSpPr>
                <a:cxnSpLocks/>
              </p:cNvCxnSpPr>
              <p:nvPr/>
            </p:nvCxnSpPr>
            <p:spPr>
              <a:xfrm flipV="1">
                <a:off x="7507591" y="5972748"/>
                <a:ext cx="380950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322" name="Straight Connector 321"/>
              <p:cNvCxnSpPr/>
              <p:nvPr/>
            </p:nvCxnSpPr>
            <p:spPr>
              <a:xfrm>
                <a:off x="11317091" y="5675326"/>
                <a:ext cx="0" cy="297422"/>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grpSp>
        <p:grpSp>
          <p:nvGrpSpPr>
            <p:cNvPr id="318" name="Group 317"/>
            <p:cNvGrpSpPr/>
            <p:nvPr/>
          </p:nvGrpSpPr>
          <p:grpSpPr>
            <a:xfrm>
              <a:off x="4681949" y="6206411"/>
              <a:ext cx="1710733" cy="203116"/>
              <a:chOff x="7931806" y="5675326"/>
              <a:chExt cx="3809500" cy="297422"/>
            </a:xfrm>
            <a:grpFill/>
          </p:grpSpPr>
          <p:cxnSp>
            <p:nvCxnSpPr>
              <p:cNvPr id="319" name="Straight Connector 318"/>
              <p:cNvCxnSpPr>
                <a:cxnSpLocks/>
              </p:cNvCxnSpPr>
              <p:nvPr/>
            </p:nvCxnSpPr>
            <p:spPr>
              <a:xfrm flipV="1">
                <a:off x="7931806" y="5972748"/>
                <a:ext cx="3809500" cy="0"/>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320" name="Straight Connector 319"/>
              <p:cNvCxnSpPr/>
              <p:nvPr/>
            </p:nvCxnSpPr>
            <p:spPr>
              <a:xfrm>
                <a:off x="11741306" y="5675326"/>
                <a:ext cx="0" cy="297422"/>
              </a:xfrm>
              <a:prstGeom prst="line">
                <a:avLst/>
              </a:prstGeom>
              <a:grpFill/>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23" name="Group 322"/>
          <p:cNvGrpSpPr/>
          <p:nvPr/>
        </p:nvGrpSpPr>
        <p:grpSpPr>
          <a:xfrm>
            <a:off x="5963632" y="2085691"/>
            <a:ext cx="296118" cy="253036"/>
            <a:chOff x="5880828" y="1920074"/>
            <a:chExt cx="334225" cy="285599"/>
          </a:xfrm>
        </p:grpSpPr>
        <p:grpSp>
          <p:nvGrpSpPr>
            <p:cNvPr id="324" name="Group 323"/>
            <p:cNvGrpSpPr/>
            <p:nvPr/>
          </p:nvGrpSpPr>
          <p:grpSpPr>
            <a:xfrm>
              <a:off x="5880828" y="1920074"/>
              <a:ext cx="292436" cy="201413"/>
              <a:chOff x="8323133" y="1659154"/>
              <a:chExt cx="394219" cy="271516"/>
            </a:xfrm>
          </p:grpSpPr>
          <p:sp>
            <p:nvSpPr>
              <p:cNvPr id="345" name="Freeform 2153"/>
              <p:cNvSpPr>
                <a:spLocks noEditPoints="1"/>
              </p:cNvSpPr>
              <p:nvPr/>
            </p:nvSpPr>
            <p:spPr bwMode="auto">
              <a:xfrm>
                <a:off x="8323133" y="1659154"/>
                <a:ext cx="394219" cy="271516"/>
              </a:xfrm>
              <a:custGeom>
                <a:avLst/>
                <a:gdLst>
                  <a:gd name="T0" fmla="*/ 283 w 302"/>
                  <a:gd name="T1" fmla="*/ 189 h 208"/>
                  <a:gd name="T2" fmla="*/ 19 w 302"/>
                  <a:gd name="T3" fmla="*/ 189 h 208"/>
                  <a:gd name="T4" fmla="*/ 19 w 302"/>
                  <a:gd name="T5" fmla="*/ 19 h 208"/>
                  <a:gd name="T6" fmla="*/ 283 w 302"/>
                  <a:gd name="T7" fmla="*/ 19 h 208"/>
                  <a:gd name="T8" fmla="*/ 283 w 302"/>
                  <a:gd name="T9" fmla="*/ 189 h 208"/>
                  <a:gd name="T10" fmla="*/ 302 w 302"/>
                  <a:gd name="T11" fmla="*/ 0 h 208"/>
                  <a:gd name="T12" fmla="*/ 0 w 302"/>
                  <a:gd name="T13" fmla="*/ 0 h 208"/>
                  <a:gd name="T14" fmla="*/ 0 w 302"/>
                  <a:gd name="T15" fmla="*/ 208 h 208"/>
                  <a:gd name="T16" fmla="*/ 302 w 302"/>
                  <a:gd name="T17" fmla="*/ 208 h 208"/>
                  <a:gd name="T18" fmla="*/ 302 w 302"/>
                  <a:gd name="T1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08">
                    <a:moveTo>
                      <a:pt x="283" y="189"/>
                    </a:moveTo>
                    <a:lnTo>
                      <a:pt x="19" y="189"/>
                    </a:lnTo>
                    <a:lnTo>
                      <a:pt x="19" y="19"/>
                    </a:lnTo>
                    <a:lnTo>
                      <a:pt x="283" y="19"/>
                    </a:lnTo>
                    <a:lnTo>
                      <a:pt x="283" y="189"/>
                    </a:lnTo>
                    <a:close/>
                    <a:moveTo>
                      <a:pt x="302" y="0"/>
                    </a:moveTo>
                    <a:lnTo>
                      <a:pt x="0" y="0"/>
                    </a:lnTo>
                    <a:lnTo>
                      <a:pt x="0" y="208"/>
                    </a:lnTo>
                    <a:lnTo>
                      <a:pt x="302" y="208"/>
                    </a:lnTo>
                    <a:lnTo>
                      <a:pt x="302" y="0"/>
                    </a:lnTo>
                    <a:close/>
                  </a:path>
                </a:pathLst>
              </a:custGeom>
              <a:solidFill>
                <a:schemeClr val="accent1"/>
              </a:solidFill>
              <a:ln w="190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63">
                  <a:defRPr/>
                </a:pPr>
                <a:endParaRPr lang="en-US">
                  <a:solidFill>
                    <a:srgbClr val="F1EFED"/>
                  </a:solidFill>
                  <a:latin typeface="Segoe UI"/>
                </a:endParaRPr>
              </a:p>
            </p:txBody>
          </p:sp>
          <p:sp>
            <p:nvSpPr>
              <p:cNvPr id="346" name="Freeform 2154"/>
              <p:cNvSpPr>
                <a:spLocks/>
              </p:cNvSpPr>
              <p:nvPr/>
            </p:nvSpPr>
            <p:spPr bwMode="auto">
              <a:xfrm>
                <a:off x="8328354" y="1659154"/>
                <a:ext cx="386388" cy="148811"/>
              </a:xfrm>
              <a:custGeom>
                <a:avLst/>
                <a:gdLst>
                  <a:gd name="T0" fmla="*/ 147 w 296"/>
                  <a:gd name="T1" fmla="*/ 114 h 114"/>
                  <a:gd name="T2" fmla="*/ 0 w 296"/>
                  <a:gd name="T3" fmla="*/ 17 h 114"/>
                  <a:gd name="T4" fmla="*/ 12 w 296"/>
                  <a:gd name="T5" fmla="*/ 0 h 114"/>
                  <a:gd name="T6" fmla="*/ 147 w 296"/>
                  <a:gd name="T7" fmla="*/ 92 h 114"/>
                  <a:gd name="T8" fmla="*/ 284 w 296"/>
                  <a:gd name="T9" fmla="*/ 0 h 114"/>
                  <a:gd name="T10" fmla="*/ 296 w 296"/>
                  <a:gd name="T11" fmla="*/ 17 h 114"/>
                  <a:gd name="T12" fmla="*/ 147 w 296"/>
                  <a:gd name="T13" fmla="*/ 114 h 114"/>
                </a:gdLst>
                <a:ahLst/>
                <a:cxnLst>
                  <a:cxn ang="0">
                    <a:pos x="T0" y="T1"/>
                  </a:cxn>
                  <a:cxn ang="0">
                    <a:pos x="T2" y="T3"/>
                  </a:cxn>
                  <a:cxn ang="0">
                    <a:pos x="T4" y="T5"/>
                  </a:cxn>
                  <a:cxn ang="0">
                    <a:pos x="T6" y="T7"/>
                  </a:cxn>
                  <a:cxn ang="0">
                    <a:pos x="T8" y="T9"/>
                  </a:cxn>
                  <a:cxn ang="0">
                    <a:pos x="T10" y="T11"/>
                  </a:cxn>
                  <a:cxn ang="0">
                    <a:pos x="T12" y="T13"/>
                  </a:cxn>
                </a:cxnLst>
                <a:rect l="0" t="0" r="r" b="b"/>
                <a:pathLst>
                  <a:path w="296" h="114">
                    <a:moveTo>
                      <a:pt x="147" y="114"/>
                    </a:moveTo>
                    <a:lnTo>
                      <a:pt x="0" y="17"/>
                    </a:lnTo>
                    <a:lnTo>
                      <a:pt x="12" y="0"/>
                    </a:lnTo>
                    <a:lnTo>
                      <a:pt x="147" y="92"/>
                    </a:lnTo>
                    <a:lnTo>
                      <a:pt x="284" y="0"/>
                    </a:lnTo>
                    <a:lnTo>
                      <a:pt x="296" y="17"/>
                    </a:lnTo>
                    <a:lnTo>
                      <a:pt x="147" y="114"/>
                    </a:lnTo>
                    <a:close/>
                  </a:path>
                </a:pathLst>
              </a:custGeom>
              <a:solidFill>
                <a:schemeClr val="accent1"/>
              </a:solidFill>
              <a:ln w="190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63">
                  <a:defRPr/>
                </a:pPr>
                <a:endParaRPr lang="en-US">
                  <a:solidFill>
                    <a:srgbClr val="F1EFED"/>
                  </a:solidFill>
                  <a:latin typeface="Segoe UI"/>
                </a:endParaRPr>
              </a:p>
            </p:txBody>
          </p:sp>
        </p:grpSp>
        <p:grpSp>
          <p:nvGrpSpPr>
            <p:cNvPr id="325" name="Group 324"/>
            <p:cNvGrpSpPr/>
            <p:nvPr/>
          </p:nvGrpSpPr>
          <p:grpSpPr>
            <a:xfrm>
              <a:off x="6012694" y="2017858"/>
              <a:ext cx="202359" cy="187815"/>
              <a:chOff x="6012694" y="2017858"/>
              <a:chExt cx="275857" cy="256031"/>
            </a:xfrm>
          </p:grpSpPr>
          <p:sp>
            <p:nvSpPr>
              <p:cNvPr id="326" name="Freeform 1862"/>
              <p:cNvSpPr>
                <a:spLocks noEditPoints="1"/>
              </p:cNvSpPr>
              <p:nvPr/>
            </p:nvSpPr>
            <p:spPr bwMode="auto">
              <a:xfrm>
                <a:off x="6012694" y="2032533"/>
                <a:ext cx="273159" cy="238902"/>
              </a:xfrm>
              <a:prstGeom prst="rect">
                <a:avLst/>
              </a:prstGeom>
              <a:solidFill>
                <a:schemeClr val="bg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27" name="Rectangle 1846"/>
              <p:cNvSpPr>
                <a:spLocks noChangeArrowheads="1"/>
              </p:cNvSpPr>
              <p:nvPr/>
            </p:nvSpPr>
            <p:spPr bwMode="auto">
              <a:xfrm>
                <a:off x="6118165"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28" name="Rectangle 1847"/>
              <p:cNvSpPr>
                <a:spLocks noChangeArrowheads="1"/>
              </p:cNvSpPr>
              <p:nvPr/>
            </p:nvSpPr>
            <p:spPr bwMode="auto">
              <a:xfrm>
                <a:off x="6168650"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29" name="Rectangle 1848"/>
              <p:cNvSpPr>
                <a:spLocks noChangeArrowheads="1"/>
              </p:cNvSpPr>
              <p:nvPr/>
            </p:nvSpPr>
            <p:spPr bwMode="auto">
              <a:xfrm>
                <a:off x="6220036"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0" name="Rectangle 1849"/>
              <p:cNvSpPr>
                <a:spLocks noChangeArrowheads="1"/>
              </p:cNvSpPr>
              <p:nvPr/>
            </p:nvSpPr>
            <p:spPr bwMode="auto">
              <a:xfrm>
                <a:off x="6168650" y="2120631"/>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1" name="Rectangle 1850"/>
              <p:cNvSpPr>
                <a:spLocks noChangeArrowheads="1"/>
              </p:cNvSpPr>
              <p:nvPr/>
            </p:nvSpPr>
            <p:spPr bwMode="auto">
              <a:xfrm>
                <a:off x="6118165"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2" name="Rectangle 1851"/>
              <p:cNvSpPr>
                <a:spLocks noChangeArrowheads="1"/>
              </p:cNvSpPr>
              <p:nvPr/>
            </p:nvSpPr>
            <p:spPr bwMode="auto">
              <a:xfrm>
                <a:off x="6066779"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3" name="Rectangle 1852"/>
              <p:cNvSpPr>
                <a:spLocks noChangeArrowheads="1"/>
              </p:cNvSpPr>
              <p:nvPr/>
            </p:nvSpPr>
            <p:spPr bwMode="auto">
              <a:xfrm>
                <a:off x="6220036"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4" name="Rectangle 1853"/>
              <p:cNvSpPr>
                <a:spLocks noChangeArrowheads="1"/>
              </p:cNvSpPr>
              <p:nvPr/>
            </p:nvSpPr>
            <p:spPr bwMode="auto">
              <a:xfrm>
                <a:off x="6168650" y="2154888"/>
                <a:ext cx="17129" cy="1622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5" name="Rectangle 1854"/>
              <p:cNvSpPr>
                <a:spLocks noChangeArrowheads="1"/>
              </p:cNvSpPr>
              <p:nvPr/>
            </p:nvSpPr>
            <p:spPr bwMode="auto">
              <a:xfrm>
                <a:off x="6118165"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6" name="Rectangle 1855"/>
              <p:cNvSpPr>
                <a:spLocks noChangeArrowheads="1"/>
              </p:cNvSpPr>
              <p:nvPr/>
            </p:nvSpPr>
            <p:spPr bwMode="auto">
              <a:xfrm>
                <a:off x="6066779"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7" name="Rectangle 1856"/>
              <p:cNvSpPr>
                <a:spLocks noChangeArrowheads="1"/>
              </p:cNvSpPr>
              <p:nvPr/>
            </p:nvSpPr>
            <p:spPr bwMode="auto">
              <a:xfrm>
                <a:off x="6220036"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8" name="Rectangle 1857"/>
              <p:cNvSpPr>
                <a:spLocks noChangeArrowheads="1"/>
              </p:cNvSpPr>
              <p:nvPr/>
            </p:nvSpPr>
            <p:spPr bwMode="auto">
              <a:xfrm>
                <a:off x="6168650" y="2188244"/>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39" name="Rectangle 1858"/>
              <p:cNvSpPr>
                <a:spLocks noChangeArrowheads="1"/>
              </p:cNvSpPr>
              <p:nvPr/>
            </p:nvSpPr>
            <p:spPr bwMode="auto">
              <a:xfrm>
                <a:off x="6118165"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40" name="Rectangle 1859"/>
              <p:cNvSpPr>
                <a:spLocks noChangeArrowheads="1"/>
              </p:cNvSpPr>
              <p:nvPr/>
            </p:nvSpPr>
            <p:spPr bwMode="auto">
              <a:xfrm>
                <a:off x="6066779" y="2222502"/>
                <a:ext cx="17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41" name="Rectangle 1860"/>
              <p:cNvSpPr>
                <a:spLocks noChangeArrowheads="1"/>
              </p:cNvSpPr>
              <p:nvPr/>
            </p:nvSpPr>
            <p:spPr bwMode="auto">
              <a:xfrm>
                <a:off x="6066779"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42" name="Rectangle 1861"/>
              <p:cNvSpPr>
                <a:spLocks noChangeArrowheads="1"/>
              </p:cNvSpPr>
              <p:nvPr/>
            </p:nvSpPr>
            <p:spPr bwMode="auto">
              <a:xfrm>
                <a:off x="6220036" y="2017858"/>
                <a:ext cx="17129" cy="51387"/>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43" name="Freeform 1862"/>
              <p:cNvSpPr>
                <a:spLocks noEditPoints="1"/>
              </p:cNvSpPr>
              <p:nvPr/>
            </p:nvSpPr>
            <p:spPr bwMode="auto">
              <a:xfrm>
                <a:off x="6015392" y="2034987"/>
                <a:ext cx="273159" cy="238902"/>
              </a:xfrm>
              <a:custGeom>
                <a:avLst/>
                <a:gdLst>
                  <a:gd name="T0" fmla="*/ 284 w 303"/>
                  <a:gd name="T1" fmla="*/ 246 h 265"/>
                  <a:gd name="T2" fmla="*/ 19 w 303"/>
                  <a:gd name="T3" fmla="*/ 246 h 265"/>
                  <a:gd name="T4" fmla="*/ 19 w 303"/>
                  <a:gd name="T5" fmla="*/ 19 h 265"/>
                  <a:gd name="T6" fmla="*/ 284 w 303"/>
                  <a:gd name="T7" fmla="*/ 19 h 265"/>
                  <a:gd name="T8" fmla="*/ 284 w 303"/>
                  <a:gd name="T9" fmla="*/ 246 h 265"/>
                  <a:gd name="T10" fmla="*/ 303 w 303"/>
                  <a:gd name="T11" fmla="*/ 0 h 265"/>
                  <a:gd name="T12" fmla="*/ 0 w 303"/>
                  <a:gd name="T13" fmla="*/ 0 h 265"/>
                  <a:gd name="T14" fmla="*/ 0 w 303"/>
                  <a:gd name="T15" fmla="*/ 265 h 265"/>
                  <a:gd name="T16" fmla="*/ 303 w 303"/>
                  <a:gd name="T17" fmla="*/ 265 h 265"/>
                  <a:gd name="T18" fmla="*/ 303 w 303"/>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265">
                    <a:moveTo>
                      <a:pt x="284" y="246"/>
                    </a:moveTo>
                    <a:lnTo>
                      <a:pt x="19" y="246"/>
                    </a:lnTo>
                    <a:lnTo>
                      <a:pt x="19" y="19"/>
                    </a:lnTo>
                    <a:lnTo>
                      <a:pt x="284" y="19"/>
                    </a:lnTo>
                    <a:lnTo>
                      <a:pt x="284" y="246"/>
                    </a:lnTo>
                    <a:close/>
                    <a:moveTo>
                      <a:pt x="303" y="0"/>
                    </a:moveTo>
                    <a:lnTo>
                      <a:pt x="0" y="0"/>
                    </a:lnTo>
                    <a:lnTo>
                      <a:pt x="0" y="265"/>
                    </a:lnTo>
                    <a:lnTo>
                      <a:pt x="303" y="265"/>
                    </a:lnTo>
                    <a:lnTo>
                      <a:pt x="303" y="0"/>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sp>
            <p:nvSpPr>
              <p:cNvPr id="344" name="Rectangle 1863"/>
              <p:cNvSpPr>
                <a:spLocks noChangeArrowheads="1"/>
              </p:cNvSpPr>
              <p:nvPr/>
            </p:nvSpPr>
            <p:spPr bwMode="auto">
              <a:xfrm>
                <a:off x="6024407" y="2086373"/>
                <a:ext cx="255129" cy="17129"/>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2C292A"/>
                  </a:solidFill>
                  <a:latin typeface="Segoe UI"/>
                </a:endParaRPr>
              </a:p>
            </p:txBody>
          </p:sp>
        </p:grpSp>
      </p:grpSp>
      <p:cxnSp>
        <p:nvCxnSpPr>
          <p:cNvPr id="347" name="Straight Connector 346"/>
          <p:cNvCxnSpPr>
            <a:stCxn id="165" idx="34"/>
            <a:endCxn id="154" idx="4"/>
          </p:cNvCxnSpPr>
          <p:nvPr/>
        </p:nvCxnSpPr>
        <p:spPr>
          <a:xfrm flipH="1">
            <a:off x="9261036" y="3663178"/>
            <a:ext cx="1773460" cy="1654233"/>
          </a:xfrm>
          <a:prstGeom prst="line">
            <a:avLst/>
          </a:prstGeom>
          <a:ln w="127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49" name="Content Placeholder 5"/>
          <p:cNvSpPr txBox="1">
            <a:spLocks/>
          </p:cNvSpPr>
          <p:nvPr/>
        </p:nvSpPr>
        <p:spPr>
          <a:xfrm>
            <a:off x="652463" y="1050580"/>
            <a:ext cx="4046227" cy="4896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Office 365 Services - Designed for the unique workstyle of every group</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End-End Collaboration Solution - </a:t>
            </a:r>
            <a:br>
              <a:rPr lang="en-US" sz="2000" b="1" dirty="0">
                <a:solidFill>
                  <a:srgbClr val="2E2E2E"/>
                </a:solidFill>
                <a:latin typeface="Calibri Light"/>
              </a:rPr>
            </a:br>
            <a:r>
              <a:rPr lang="en-US" sz="2000" b="1" dirty="0">
                <a:solidFill>
                  <a:srgbClr val="2E2E2E"/>
                </a:solidFill>
                <a:latin typeface="Calibri Light"/>
              </a:rPr>
              <a:t>Office 365 addresses the breadth of collaboration needs across your company</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Integrated Experiences - Office 365 Groups and Graph enable integrated experiences that facilitate effective collaboration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Security and Compliance - Office 365 delivers the security, compliance and manageability required by Digital Modern workplace</a:t>
            </a: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lvl="0" algn="l" fontAlgn="base">
              <a:spcAft>
                <a:spcPts val="1200"/>
              </a:spcAft>
            </a:pPr>
            <a:endParaRPr lang="en-US" sz="2000" b="1" dirty="0">
              <a:solidFill>
                <a:srgbClr val="2E2E2E"/>
              </a:solidFill>
              <a:latin typeface="Calibri Light"/>
            </a:endParaRPr>
          </a:p>
        </p:txBody>
      </p:sp>
    </p:spTree>
    <p:extLst>
      <p:ext uri="{BB962C8B-B14F-4D97-AF65-F5344CB8AC3E}">
        <p14:creationId xmlns:p14="http://schemas.microsoft.com/office/powerpoint/2010/main" val="7633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down)">
                                      <p:cBhvr>
                                        <p:cTn id="7" dur="500"/>
                                        <p:tgtEl>
                                          <p:spTgt spid="133"/>
                                        </p:tgtEl>
                                      </p:cBhvr>
                                    </p:animEffect>
                                  </p:childTnLst>
                                </p:cTn>
                              </p:par>
                              <p:par>
                                <p:cTn id="8" presetID="22" presetClass="entr" presetSubtype="4"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down)">
                                      <p:cBhvr>
                                        <p:cTn id="10" dur="500"/>
                                        <p:tgtEl>
                                          <p:spTgt spid="134"/>
                                        </p:tgtEl>
                                      </p:cBhvr>
                                    </p:animEffect>
                                  </p:childTnLst>
                                </p:cTn>
                              </p:par>
                              <p:par>
                                <p:cTn id="11" presetID="22" presetClass="entr" presetSubtype="4"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wipe(down)">
                                      <p:cBhvr>
                                        <p:cTn id="13" dur="500"/>
                                        <p:tgtEl>
                                          <p:spTgt spid="135"/>
                                        </p:tgtEl>
                                      </p:cBhvr>
                                    </p:animEffect>
                                  </p:childTnLst>
                                </p:cTn>
                              </p:par>
                              <p:par>
                                <p:cTn id="14" presetID="22" presetClass="entr" presetSubtype="1" fill="hold" nodeType="withEffect">
                                  <p:stCondLst>
                                    <p:cond delay="500"/>
                                  </p:stCondLst>
                                  <p:childTnLst>
                                    <p:set>
                                      <p:cBhvr>
                                        <p:cTn id="15" dur="1" fill="hold">
                                          <p:stCondLst>
                                            <p:cond delay="0"/>
                                          </p:stCondLst>
                                        </p:cTn>
                                        <p:tgtEl>
                                          <p:spTgt spid="136"/>
                                        </p:tgtEl>
                                        <p:attrNameLst>
                                          <p:attrName>style.visibility</p:attrName>
                                        </p:attrNameLst>
                                      </p:cBhvr>
                                      <p:to>
                                        <p:strVal val="visible"/>
                                      </p:to>
                                    </p:set>
                                    <p:animEffect transition="in" filter="wipe(up)">
                                      <p:cBhvr>
                                        <p:cTn id="16" dur="500"/>
                                        <p:tgtEl>
                                          <p:spTgt spid="136"/>
                                        </p:tgtEl>
                                      </p:cBhvr>
                                    </p:animEffect>
                                  </p:childTnLst>
                                </p:cTn>
                              </p:par>
                              <p:par>
                                <p:cTn id="17" presetID="22" presetClass="entr" presetSubtype="8" fill="hold" nodeType="withEffect">
                                  <p:stCondLst>
                                    <p:cond delay="500"/>
                                  </p:stCondLst>
                                  <p:childTnLst>
                                    <p:set>
                                      <p:cBhvr>
                                        <p:cTn id="18" dur="1" fill="hold">
                                          <p:stCondLst>
                                            <p:cond delay="0"/>
                                          </p:stCondLst>
                                        </p:cTn>
                                        <p:tgtEl>
                                          <p:spTgt spid="137"/>
                                        </p:tgtEl>
                                        <p:attrNameLst>
                                          <p:attrName>style.visibility</p:attrName>
                                        </p:attrNameLst>
                                      </p:cBhvr>
                                      <p:to>
                                        <p:strVal val="visible"/>
                                      </p:to>
                                    </p:set>
                                    <p:animEffect transition="in" filter="wipe(left)">
                                      <p:cBhvr>
                                        <p:cTn id="19" dur="500"/>
                                        <p:tgtEl>
                                          <p:spTgt spid="137"/>
                                        </p:tgtEl>
                                      </p:cBhvr>
                                    </p:animEffect>
                                  </p:childTnLst>
                                </p:cTn>
                              </p:par>
                              <p:par>
                                <p:cTn id="20" presetID="22" presetClass="entr" presetSubtype="4" fill="hold" nodeType="with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wipe(down)">
                                      <p:cBhvr>
                                        <p:cTn id="22" dur="500"/>
                                        <p:tgtEl>
                                          <p:spTgt spid="138"/>
                                        </p:tgtEl>
                                      </p:cBhvr>
                                    </p:animEffect>
                                  </p:childTnLst>
                                </p:cTn>
                              </p:par>
                              <p:par>
                                <p:cTn id="23" presetID="22" presetClass="entr" presetSubtype="2" fill="hold" nodeType="with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right)">
                                      <p:cBhvr>
                                        <p:cTn id="25" dur="500"/>
                                        <p:tgtEl>
                                          <p:spTgt spid="139"/>
                                        </p:tgtEl>
                                      </p:cBhvr>
                                    </p:animEffect>
                                  </p:childTnLst>
                                </p:cTn>
                              </p:par>
                              <p:par>
                                <p:cTn id="26" presetID="22" presetClass="entr" presetSubtype="4" fill="hold" nodeType="withEffect">
                                  <p:stCondLst>
                                    <p:cond delay="250"/>
                                  </p:stCondLst>
                                  <p:childTnLst>
                                    <p:set>
                                      <p:cBhvr>
                                        <p:cTn id="27" dur="1" fill="hold">
                                          <p:stCondLst>
                                            <p:cond delay="0"/>
                                          </p:stCondLst>
                                        </p:cTn>
                                        <p:tgtEl>
                                          <p:spTgt spid="140"/>
                                        </p:tgtEl>
                                        <p:attrNameLst>
                                          <p:attrName>style.visibility</p:attrName>
                                        </p:attrNameLst>
                                      </p:cBhvr>
                                      <p:to>
                                        <p:strVal val="visible"/>
                                      </p:to>
                                    </p:set>
                                    <p:animEffect transition="in" filter="wipe(down)">
                                      <p:cBhvr>
                                        <p:cTn id="28" dur="500"/>
                                        <p:tgtEl>
                                          <p:spTgt spid="140"/>
                                        </p:tgtEl>
                                      </p:cBhvr>
                                    </p:animEffect>
                                  </p:childTnLst>
                                </p:cTn>
                              </p:par>
                              <p:par>
                                <p:cTn id="29" presetID="22" presetClass="entr" presetSubtype="4" fill="hold" nodeType="withEffect">
                                  <p:stCondLst>
                                    <p:cond delay="250"/>
                                  </p:stCondLst>
                                  <p:childTnLst>
                                    <p:set>
                                      <p:cBhvr>
                                        <p:cTn id="30" dur="1" fill="hold">
                                          <p:stCondLst>
                                            <p:cond delay="0"/>
                                          </p:stCondLst>
                                        </p:cTn>
                                        <p:tgtEl>
                                          <p:spTgt spid="141"/>
                                        </p:tgtEl>
                                        <p:attrNameLst>
                                          <p:attrName>style.visibility</p:attrName>
                                        </p:attrNameLst>
                                      </p:cBhvr>
                                      <p:to>
                                        <p:strVal val="visible"/>
                                      </p:to>
                                    </p:set>
                                    <p:animEffect transition="in" filter="wipe(down)">
                                      <p:cBhvr>
                                        <p:cTn id="31" dur="500"/>
                                        <p:tgtEl>
                                          <p:spTgt spid="141"/>
                                        </p:tgtEl>
                                      </p:cBhvr>
                                    </p:animEffect>
                                  </p:childTnLst>
                                </p:cTn>
                              </p:par>
                              <p:par>
                                <p:cTn id="32" presetID="22" presetClass="entr" presetSubtype="8" fill="hold" nodeType="withEffect">
                                  <p:stCondLst>
                                    <p:cond delay="250"/>
                                  </p:stCondLst>
                                  <p:childTnLst>
                                    <p:set>
                                      <p:cBhvr>
                                        <p:cTn id="33" dur="1" fill="hold">
                                          <p:stCondLst>
                                            <p:cond delay="0"/>
                                          </p:stCondLst>
                                        </p:cTn>
                                        <p:tgtEl>
                                          <p:spTgt spid="142"/>
                                        </p:tgtEl>
                                        <p:attrNameLst>
                                          <p:attrName>style.visibility</p:attrName>
                                        </p:attrNameLst>
                                      </p:cBhvr>
                                      <p:to>
                                        <p:strVal val="visible"/>
                                      </p:to>
                                    </p:set>
                                    <p:animEffect transition="in" filter="wipe(left)">
                                      <p:cBhvr>
                                        <p:cTn id="34" dur="500"/>
                                        <p:tgtEl>
                                          <p:spTgt spid="142"/>
                                        </p:tgtEl>
                                      </p:cBhvr>
                                    </p:animEffect>
                                  </p:childTnLst>
                                </p:cTn>
                              </p:par>
                              <p:par>
                                <p:cTn id="35" presetID="22" presetClass="entr" presetSubtype="4" fill="hold" nodeType="withEffect">
                                  <p:stCondLst>
                                    <p:cond delay="250"/>
                                  </p:stCondLst>
                                  <p:childTnLst>
                                    <p:set>
                                      <p:cBhvr>
                                        <p:cTn id="36" dur="1" fill="hold">
                                          <p:stCondLst>
                                            <p:cond delay="0"/>
                                          </p:stCondLst>
                                        </p:cTn>
                                        <p:tgtEl>
                                          <p:spTgt spid="143"/>
                                        </p:tgtEl>
                                        <p:attrNameLst>
                                          <p:attrName>style.visibility</p:attrName>
                                        </p:attrNameLst>
                                      </p:cBhvr>
                                      <p:to>
                                        <p:strVal val="visible"/>
                                      </p:to>
                                    </p:set>
                                    <p:animEffect transition="in" filter="wipe(down)">
                                      <p:cBhvr>
                                        <p:cTn id="37" dur="500"/>
                                        <p:tgtEl>
                                          <p:spTgt spid="143"/>
                                        </p:tgtEl>
                                      </p:cBhvr>
                                    </p:animEffect>
                                  </p:childTnLst>
                                </p:cTn>
                              </p:par>
                              <p:par>
                                <p:cTn id="38" presetID="22" presetClass="entr" presetSubtype="4" fill="hold" nodeType="withEffect">
                                  <p:stCondLst>
                                    <p:cond delay="250"/>
                                  </p:stCondLst>
                                  <p:childTnLst>
                                    <p:set>
                                      <p:cBhvr>
                                        <p:cTn id="39" dur="1" fill="hold">
                                          <p:stCondLst>
                                            <p:cond delay="0"/>
                                          </p:stCondLst>
                                        </p:cTn>
                                        <p:tgtEl>
                                          <p:spTgt spid="347"/>
                                        </p:tgtEl>
                                        <p:attrNameLst>
                                          <p:attrName>style.visibility</p:attrName>
                                        </p:attrNameLst>
                                      </p:cBhvr>
                                      <p:to>
                                        <p:strVal val="visible"/>
                                      </p:to>
                                    </p:set>
                                    <p:animEffect transition="in" filter="wipe(down)">
                                      <p:cBhvr>
                                        <p:cTn id="40" dur="500"/>
                                        <p:tgtEl>
                                          <p:spTgt spid="34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fade">
                                      <p:cBhvr>
                                        <p:cTn id="44" dur="500"/>
                                        <p:tgtEl>
                                          <p:spTgt spid="131"/>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27"/>
                                        </p:tgtEl>
                                        <p:attrNameLst>
                                          <p:attrName>style.visibility</p:attrName>
                                        </p:attrNameLst>
                                      </p:cBhvr>
                                      <p:to>
                                        <p:strVal val="visible"/>
                                      </p:to>
                                    </p:set>
                                    <p:animEffect transition="in" filter="fade">
                                      <p:cBhvr>
                                        <p:cTn id="47" dur="500"/>
                                        <p:tgtEl>
                                          <p:spTgt spid="127"/>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132"/>
                                        </p:tgtEl>
                                        <p:attrNameLst>
                                          <p:attrName>style.visibility</p:attrName>
                                        </p:attrNameLst>
                                      </p:cBhvr>
                                      <p:to>
                                        <p:strVal val="visible"/>
                                      </p:to>
                                    </p:set>
                                    <p:animEffect transition="in" filter="fade">
                                      <p:cBhvr>
                                        <p:cTn id="53" dur="500"/>
                                        <p:tgtEl>
                                          <p:spTgt spid="132"/>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128"/>
                                        </p:tgtEl>
                                        <p:attrNameLst>
                                          <p:attrName>style.visibility</p:attrName>
                                        </p:attrNameLst>
                                      </p:cBhvr>
                                      <p:to>
                                        <p:strVal val="visible"/>
                                      </p:to>
                                    </p:set>
                                    <p:animEffect transition="in" filter="fade">
                                      <p:cBhvr>
                                        <p:cTn id="56" dur="500"/>
                                        <p:tgtEl>
                                          <p:spTgt spid="128"/>
                                        </p:tgtEl>
                                      </p:cBhvr>
                                    </p:animEffect>
                                  </p:childTnLst>
                                </p:cTn>
                              </p:par>
                              <p:par>
                                <p:cTn id="57" presetID="10" presetClass="entr" presetSubtype="0" fill="hold" grpId="0" nodeType="withEffect">
                                  <p:stCondLst>
                                    <p:cond delay="1250"/>
                                  </p:stCondLst>
                                  <p:childTnLst>
                                    <p:set>
                                      <p:cBhvr>
                                        <p:cTn id="58" dur="1" fill="hold">
                                          <p:stCondLst>
                                            <p:cond delay="0"/>
                                          </p:stCondLst>
                                        </p:cTn>
                                        <p:tgtEl>
                                          <p:spTgt spid="129"/>
                                        </p:tgtEl>
                                        <p:attrNameLst>
                                          <p:attrName>style.visibility</p:attrName>
                                        </p:attrNameLst>
                                      </p:cBhvr>
                                      <p:to>
                                        <p:strVal val="visible"/>
                                      </p:to>
                                    </p:set>
                                    <p:animEffect transition="in" filter="fade">
                                      <p:cBhvr>
                                        <p:cTn id="59" dur="500"/>
                                        <p:tgtEl>
                                          <p:spTgt spid="129"/>
                                        </p:tgtEl>
                                      </p:cBhvr>
                                    </p:animEffect>
                                  </p:childTnLst>
                                </p:cTn>
                              </p:par>
                            </p:childTnLst>
                          </p:cTn>
                        </p:par>
                        <p:par>
                          <p:cTn id="60" fill="hold">
                            <p:stCondLst>
                              <p:cond delay="2750"/>
                            </p:stCondLst>
                            <p:childTnLst>
                              <p:par>
                                <p:cTn id="61" presetID="2" presetClass="entr" presetSubtype="4" decel="100000" fill="hold" nodeType="afterEffect">
                                  <p:stCondLst>
                                    <p:cond delay="0"/>
                                  </p:stCondLst>
                                  <p:childTnLst>
                                    <p:set>
                                      <p:cBhvr>
                                        <p:cTn id="62" dur="1" fill="hold">
                                          <p:stCondLst>
                                            <p:cond delay="0"/>
                                          </p:stCondLst>
                                        </p:cTn>
                                        <p:tgtEl>
                                          <p:spTgt spid="315"/>
                                        </p:tgtEl>
                                        <p:attrNameLst>
                                          <p:attrName>style.visibility</p:attrName>
                                        </p:attrNameLst>
                                      </p:cBhvr>
                                      <p:to>
                                        <p:strVal val="visible"/>
                                      </p:to>
                                    </p:set>
                                    <p:anim calcmode="lin" valueType="num">
                                      <p:cBhvr additive="base">
                                        <p:cTn id="63" dur="750" fill="hold"/>
                                        <p:tgtEl>
                                          <p:spTgt spid="315"/>
                                        </p:tgtEl>
                                        <p:attrNameLst>
                                          <p:attrName>ppt_x</p:attrName>
                                        </p:attrNameLst>
                                      </p:cBhvr>
                                      <p:tavLst>
                                        <p:tav tm="0">
                                          <p:val>
                                            <p:strVal val="#ppt_x"/>
                                          </p:val>
                                        </p:tav>
                                        <p:tav tm="100000">
                                          <p:val>
                                            <p:strVal val="#ppt_x"/>
                                          </p:val>
                                        </p:tav>
                                      </p:tavLst>
                                    </p:anim>
                                    <p:anim calcmode="lin" valueType="num">
                                      <p:cBhvr additive="base">
                                        <p:cTn id="64" dur="750" fill="hold"/>
                                        <p:tgtEl>
                                          <p:spTgt spid="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p:bldP spid="129" grpId="0"/>
      <p:bldP spid="130" grpId="0"/>
      <p:bldP spid="131" grpId="0"/>
      <p:bldP spid="1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854"/>
            <a:ext cx="10515600" cy="1122218"/>
          </a:xfrm>
        </p:spPr>
        <p:txBody>
          <a:bodyPr>
            <a:normAutofit/>
          </a:bodyPr>
          <a:lstStyle/>
          <a:p>
            <a:r>
              <a:rPr lang="en-US" sz="5400" dirty="0"/>
              <a:t>Office 365 – A Quick Recap</a:t>
            </a:r>
            <a:endParaRPr lang="en-US" sz="5400" dirty="0">
              <a:solidFill>
                <a:schemeClr val="tx1"/>
              </a:solidFill>
            </a:endParaRPr>
          </a:p>
        </p:txBody>
      </p:sp>
      <p:grpSp>
        <p:nvGrpSpPr>
          <p:cNvPr id="372" name="Group 371"/>
          <p:cNvGrpSpPr/>
          <p:nvPr/>
        </p:nvGrpSpPr>
        <p:grpSpPr>
          <a:xfrm>
            <a:off x="433802" y="5907735"/>
            <a:ext cx="11618767" cy="820914"/>
            <a:chOff x="433802" y="5907735"/>
            <a:chExt cx="11618767" cy="820914"/>
          </a:xfrm>
        </p:grpSpPr>
        <p:pic>
          <p:nvPicPr>
            <p:cNvPr id="373" name="Picture 3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374" name="Picture 373"/>
            <p:cNvPicPr>
              <a:picLocks noChangeAspect="1"/>
            </p:cNvPicPr>
            <p:nvPr/>
          </p:nvPicPr>
          <p:blipFill>
            <a:blip r:embed="rId4"/>
            <a:stretch>
              <a:fillRect/>
            </a:stretch>
          </p:blipFill>
          <p:spPr>
            <a:xfrm>
              <a:off x="433802" y="6086496"/>
              <a:ext cx="2859932" cy="551726"/>
            </a:xfrm>
            <a:prstGeom prst="rect">
              <a:avLst/>
            </a:prstGeom>
          </p:spPr>
        </p:pic>
      </p:grpSp>
      <p:grpSp>
        <p:nvGrpSpPr>
          <p:cNvPr id="122" name="Group 121"/>
          <p:cNvGrpSpPr/>
          <p:nvPr/>
        </p:nvGrpSpPr>
        <p:grpSpPr>
          <a:xfrm>
            <a:off x="7487122" y="883855"/>
            <a:ext cx="2309558" cy="4094647"/>
            <a:chOff x="7340118" y="1854254"/>
            <a:chExt cx="2264478" cy="4145520"/>
          </a:xfrm>
        </p:grpSpPr>
        <p:sp>
          <p:nvSpPr>
            <p:cNvPr id="123" name="TextBox 122"/>
            <p:cNvSpPr txBox="1"/>
            <p:nvPr/>
          </p:nvSpPr>
          <p:spPr>
            <a:xfrm>
              <a:off x="7340120" y="2143611"/>
              <a:ext cx="2173036" cy="828675"/>
            </a:xfrm>
            <a:prstGeom prst="rect">
              <a:avLst/>
            </a:prstGeom>
            <a:solidFill>
              <a:srgbClr val="107C10"/>
            </a:solidFill>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Skype for</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Business</a:t>
              </a:r>
            </a:p>
          </p:txBody>
        </p:sp>
        <p:sp>
          <p:nvSpPr>
            <p:cNvPr id="124" name="TextBox 123"/>
            <p:cNvSpPr txBox="1"/>
            <p:nvPr/>
          </p:nvSpPr>
          <p:spPr>
            <a:xfrm>
              <a:off x="7340118" y="3148255"/>
              <a:ext cx="2173039" cy="82867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IM, Presence, HD Calling</a:t>
              </a:r>
            </a:p>
          </p:txBody>
        </p:sp>
        <p:sp>
          <p:nvSpPr>
            <p:cNvPr id="125" name="TextBox 124"/>
            <p:cNvSpPr txBox="1"/>
            <p:nvPr/>
          </p:nvSpPr>
          <p:spPr>
            <a:xfrm>
              <a:off x="7340118" y="4161937"/>
              <a:ext cx="2173039" cy="82867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Host video conferences for 250 people</a:t>
              </a:r>
            </a:p>
          </p:txBody>
        </p:sp>
        <p:sp>
          <p:nvSpPr>
            <p:cNvPr id="126" name="TextBox 125"/>
            <p:cNvSpPr txBox="1"/>
            <p:nvPr/>
          </p:nvSpPr>
          <p:spPr>
            <a:xfrm>
              <a:off x="7340118" y="5171099"/>
              <a:ext cx="2173039" cy="82867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Skype Broadcasting for up to 10,000</a:t>
              </a:r>
            </a:p>
          </p:txBody>
        </p:sp>
        <p:sp>
          <p:nvSpPr>
            <p:cNvPr id="127" name="TextBox 126"/>
            <p:cNvSpPr txBox="1"/>
            <p:nvPr/>
          </p:nvSpPr>
          <p:spPr>
            <a:xfrm>
              <a:off x="7363328" y="1854254"/>
              <a:ext cx="2241268" cy="196853"/>
            </a:xfrm>
            <a:prstGeom prst="rect">
              <a:avLst/>
            </a:prstGeom>
            <a:noFill/>
          </p:spPr>
          <p:txBody>
            <a:bodyPr vert="horz" wrap="square" lIns="0" tIns="0" rIns="0" bIns="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rgbClr val="107C10"/>
                  </a:solidFill>
                  <a:effectLst/>
                  <a:uLnTx/>
                  <a:uFillTx/>
                  <a:latin typeface="Segoe UI"/>
                  <a:ea typeface="Segoe UI" pitchFamily="34" charset="0"/>
                  <a:cs typeface="Segoe UI" pitchFamily="34" charset="0"/>
                </a:rPr>
                <a:t>UNIVERSAL COMMUNICATION</a:t>
              </a:r>
              <a:endParaRPr kumimoji="0" lang="en-US" sz="306" b="1" i="0" u="none" strike="noStrike" kern="0" cap="none" spc="0" normalizeH="0" baseline="0" noProof="0" dirty="0">
                <a:ln>
                  <a:noFill/>
                </a:ln>
                <a:solidFill>
                  <a:srgbClr val="107C10"/>
                </a:solidFill>
                <a:effectLst/>
                <a:uLnTx/>
                <a:uFillTx/>
                <a:latin typeface="Segoe UI"/>
                <a:ea typeface="Segoe UI" pitchFamily="34" charset="0"/>
                <a:cs typeface="Segoe UI" pitchFamily="34" charset="0"/>
              </a:endParaRPr>
            </a:p>
          </p:txBody>
        </p:sp>
      </p:grpSp>
      <p:sp>
        <p:nvSpPr>
          <p:cNvPr id="128" name="TextBox 127"/>
          <p:cNvSpPr txBox="1"/>
          <p:nvPr/>
        </p:nvSpPr>
        <p:spPr>
          <a:xfrm>
            <a:off x="5090952" y="1170000"/>
            <a:ext cx="2216296" cy="818505"/>
          </a:xfrm>
          <a:prstGeom prst="rect">
            <a:avLst/>
          </a:prstGeom>
          <a:solidFill>
            <a:srgbClr val="008272"/>
          </a:solidFill>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Modern Collaboration</a:t>
            </a:r>
          </a:p>
        </p:txBody>
      </p:sp>
      <p:sp>
        <p:nvSpPr>
          <p:cNvPr id="129" name="TextBox 128"/>
          <p:cNvSpPr txBox="1"/>
          <p:nvPr/>
        </p:nvSpPr>
        <p:spPr>
          <a:xfrm>
            <a:off x="5090952" y="2166779"/>
            <a:ext cx="2216297"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Office Delve- surface content from anywhere</a:t>
            </a:r>
          </a:p>
        </p:txBody>
      </p:sp>
      <p:sp>
        <p:nvSpPr>
          <p:cNvPr id="130" name="TextBox 129"/>
          <p:cNvSpPr txBox="1"/>
          <p:nvPr/>
        </p:nvSpPr>
        <p:spPr>
          <a:xfrm>
            <a:off x="5090952" y="3168021"/>
            <a:ext cx="2216297"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Office 365 Video Portal</a:t>
            </a:r>
          </a:p>
        </p:txBody>
      </p:sp>
      <p:sp>
        <p:nvSpPr>
          <p:cNvPr id="131" name="TextBox 130"/>
          <p:cNvSpPr txBox="1"/>
          <p:nvPr/>
        </p:nvSpPr>
        <p:spPr>
          <a:xfrm>
            <a:off x="5090952" y="4164799"/>
            <a:ext cx="2216297"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Enterprise Social with Yammer</a:t>
            </a:r>
          </a:p>
        </p:txBody>
      </p:sp>
      <p:sp>
        <p:nvSpPr>
          <p:cNvPr id="132" name="TextBox 131"/>
          <p:cNvSpPr txBox="1"/>
          <p:nvPr/>
        </p:nvSpPr>
        <p:spPr>
          <a:xfrm>
            <a:off x="5090953" y="894507"/>
            <a:ext cx="2285886" cy="194437"/>
          </a:xfrm>
          <a:prstGeom prst="rect">
            <a:avLst/>
          </a:prstGeom>
          <a:noFill/>
        </p:spPr>
        <p:txBody>
          <a:bodyPr vert="horz" wrap="square" lIns="0" tIns="0" rIns="0" bIns="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rgbClr val="008272"/>
                </a:solidFill>
                <a:effectLst/>
                <a:uLnTx/>
                <a:uFillTx/>
                <a:latin typeface="Segoe UI"/>
                <a:ea typeface="Segoe UI" pitchFamily="34" charset="0"/>
                <a:cs typeface="Segoe UI" pitchFamily="34" charset="0"/>
              </a:rPr>
              <a:t>ENTERPRISE SOCIAL</a:t>
            </a:r>
            <a:endParaRPr kumimoji="0" lang="en-US" sz="306" b="1" i="0" u="none" strike="noStrike" kern="0" cap="none" spc="0" normalizeH="0" baseline="0" noProof="0" dirty="0">
              <a:ln>
                <a:noFill/>
              </a:ln>
              <a:solidFill>
                <a:srgbClr val="008272"/>
              </a:solidFill>
              <a:effectLst/>
              <a:uLnTx/>
              <a:uFillTx/>
              <a:latin typeface="Segoe UI"/>
              <a:ea typeface="Segoe UI" pitchFamily="34" charset="0"/>
              <a:cs typeface="Segoe UI" pitchFamily="34" charset="0"/>
            </a:endParaRPr>
          </a:p>
        </p:txBody>
      </p:sp>
      <p:sp>
        <p:nvSpPr>
          <p:cNvPr id="133" name="TextBox 132"/>
          <p:cNvSpPr txBox="1"/>
          <p:nvPr/>
        </p:nvSpPr>
        <p:spPr>
          <a:xfrm>
            <a:off x="2694781" y="1169665"/>
            <a:ext cx="2216296" cy="818505"/>
          </a:xfrm>
          <a:prstGeom prst="rect">
            <a:avLst/>
          </a:prstGeom>
          <a:solidFill>
            <a:srgbClr val="0078D7"/>
          </a:solidFill>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734"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OneDrive For Business + SharePoint</a:t>
            </a:r>
          </a:p>
        </p:txBody>
      </p:sp>
      <p:sp>
        <p:nvSpPr>
          <p:cNvPr id="134" name="TextBox 133"/>
          <p:cNvSpPr txBox="1"/>
          <p:nvPr/>
        </p:nvSpPr>
        <p:spPr>
          <a:xfrm>
            <a:off x="2694782" y="2166443"/>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Unlimited Storage per user in OneDrive</a:t>
            </a:r>
          </a:p>
        </p:txBody>
      </p:sp>
      <p:sp>
        <p:nvSpPr>
          <p:cNvPr id="135" name="TextBox 134"/>
          <p:cNvSpPr txBox="1"/>
          <p:nvPr/>
        </p:nvSpPr>
        <p:spPr>
          <a:xfrm>
            <a:off x="2694782" y="3167685"/>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Sync App</a:t>
            </a:r>
          </a:p>
        </p:txBody>
      </p:sp>
      <p:sp>
        <p:nvSpPr>
          <p:cNvPr id="136" name="TextBox 135"/>
          <p:cNvSpPr txBox="1"/>
          <p:nvPr/>
        </p:nvSpPr>
        <p:spPr>
          <a:xfrm>
            <a:off x="2694782" y="4164463"/>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Data Loss Prevention</a:t>
            </a:r>
            <a:b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b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eDiscovery</a:t>
            </a:r>
          </a:p>
        </p:txBody>
      </p:sp>
      <p:sp>
        <p:nvSpPr>
          <p:cNvPr id="137" name="TextBox 136"/>
          <p:cNvSpPr txBox="1"/>
          <p:nvPr/>
        </p:nvSpPr>
        <p:spPr>
          <a:xfrm>
            <a:off x="2706616" y="883855"/>
            <a:ext cx="2285886" cy="194437"/>
          </a:xfrm>
          <a:prstGeom prst="rect">
            <a:avLst/>
          </a:prstGeom>
          <a:noFill/>
        </p:spPr>
        <p:txBody>
          <a:bodyPr vert="horz" wrap="square" lIns="0" tIns="0" rIns="0" bIns="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rgbClr val="0078D7"/>
                </a:solidFill>
                <a:effectLst/>
                <a:uLnTx/>
                <a:uFillTx/>
                <a:latin typeface="Segoe UI"/>
                <a:ea typeface="Segoe UI" pitchFamily="34" charset="0"/>
                <a:cs typeface="Segoe UI" pitchFamily="34" charset="0"/>
              </a:rPr>
              <a:t>SHARING + COLLABORATION</a:t>
            </a:r>
            <a:endParaRPr kumimoji="0" lang="en-US" sz="306" b="1" i="0" u="none" strike="noStrike" kern="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138" name="TextBox 137"/>
          <p:cNvSpPr txBox="1"/>
          <p:nvPr/>
        </p:nvSpPr>
        <p:spPr>
          <a:xfrm>
            <a:off x="298610" y="1169664"/>
            <a:ext cx="2216296" cy="818505"/>
          </a:xfrm>
          <a:prstGeom prst="rect">
            <a:avLst/>
          </a:prstGeom>
          <a:solidFill>
            <a:srgbClr val="D83B01"/>
          </a:solidFill>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Exchange </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Office</a:t>
            </a:r>
          </a:p>
        </p:txBody>
      </p:sp>
      <p:sp>
        <p:nvSpPr>
          <p:cNvPr id="139" name="TextBox 138"/>
          <p:cNvSpPr txBox="1"/>
          <p:nvPr/>
        </p:nvSpPr>
        <p:spPr>
          <a:xfrm>
            <a:off x="298611" y="2166442"/>
            <a:ext cx="2216294"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100GB Mailboxes</a:t>
            </a:r>
            <a:b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b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150MB Attachments</a:t>
            </a:r>
          </a:p>
        </p:txBody>
      </p:sp>
      <p:sp>
        <p:nvSpPr>
          <p:cNvPr id="140" name="TextBox 139"/>
          <p:cNvSpPr txBox="1"/>
          <p:nvPr/>
        </p:nvSpPr>
        <p:spPr>
          <a:xfrm>
            <a:off x="298611" y="3167684"/>
            <a:ext cx="2216294"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Encrypted E-Mail</a:t>
            </a:r>
          </a:p>
        </p:txBody>
      </p:sp>
      <p:sp>
        <p:nvSpPr>
          <p:cNvPr id="141" name="TextBox 140"/>
          <p:cNvSpPr txBox="1"/>
          <p:nvPr/>
        </p:nvSpPr>
        <p:spPr>
          <a:xfrm>
            <a:off x="298611" y="4164462"/>
            <a:ext cx="2216294"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Scalable Unlimited Archives</a:t>
            </a:r>
          </a:p>
        </p:txBody>
      </p:sp>
      <p:sp>
        <p:nvSpPr>
          <p:cNvPr id="142" name="TextBox 141"/>
          <p:cNvSpPr txBox="1"/>
          <p:nvPr/>
        </p:nvSpPr>
        <p:spPr>
          <a:xfrm>
            <a:off x="286775" y="883853"/>
            <a:ext cx="2285886" cy="194437"/>
          </a:xfrm>
          <a:prstGeom prst="rect">
            <a:avLst/>
          </a:prstGeom>
          <a:noFill/>
        </p:spPr>
        <p:txBody>
          <a:bodyPr vert="horz" wrap="square" lIns="0" tIns="0" rIns="0" bIns="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rgbClr val="D83B01"/>
                </a:solidFill>
                <a:effectLst/>
                <a:uLnTx/>
                <a:uFillTx/>
                <a:latin typeface="Segoe UI"/>
                <a:ea typeface="Segoe UI" pitchFamily="34" charset="0"/>
                <a:cs typeface="Segoe UI" pitchFamily="34" charset="0"/>
              </a:rPr>
              <a:t>MAIL + CALENDAR</a:t>
            </a:r>
            <a:endParaRPr kumimoji="0" lang="en-US" sz="306" b="1" i="0" u="none" strike="noStrike" kern="0" cap="none" spc="0" normalizeH="0" baseline="0" noProof="0" dirty="0">
              <a:ln>
                <a:noFill/>
              </a:ln>
              <a:solidFill>
                <a:srgbClr val="D83B01"/>
              </a:solidFill>
              <a:effectLst/>
              <a:uLnTx/>
              <a:uFillTx/>
              <a:latin typeface="Segoe UI"/>
              <a:ea typeface="Segoe UI" pitchFamily="34" charset="0"/>
              <a:cs typeface="Segoe UI" pitchFamily="34" charset="0"/>
            </a:endParaRPr>
          </a:p>
        </p:txBody>
      </p:sp>
      <p:sp>
        <p:nvSpPr>
          <p:cNvPr id="143" name="TextBox 142"/>
          <p:cNvSpPr txBox="1"/>
          <p:nvPr/>
        </p:nvSpPr>
        <p:spPr>
          <a:xfrm>
            <a:off x="9883295" y="1169662"/>
            <a:ext cx="2216296" cy="818505"/>
          </a:xfrm>
          <a:prstGeom prst="rect">
            <a:avLst/>
          </a:prstGeom>
          <a:solidFill>
            <a:srgbClr val="5C2D91"/>
          </a:solidFill>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Office </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white"/>
                </a:solidFill>
                <a:effectLst/>
                <a:uLnTx/>
                <a:uFillTx/>
                <a:latin typeface="Segoe UI Light" panose="020B0502040204020203" pitchFamily="34" charset="0"/>
                <a:ea typeface="Segoe UI" pitchFamily="34" charset="0"/>
                <a:cs typeface="Segoe UI" pitchFamily="34" charset="0"/>
              </a:rPr>
              <a:t>365 ProPlus</a:t>
            </a:r>
          </a:p>
        </p:txBody>
      </p:sp>
      <p:sp>
        <p:nvSpPr>
          <p:cNvPr id="144" name="TextBox 143"/>
          <p:cNvSpPr txBox="1"/>
          <p:nvPr/>
        </p:nvSpPr>
        <p:spPr>
          <a:xfrm>
            <a:off x="9883296" y="2161977"/>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Office for iPad and Android</a:t>
            </a:r>
          </a:p>
        </p:txBody>
      </p:sp>
      <p:sp>
        <p:nvSpPr>
          <p:cNvPr id="145" name="TextBox 144"/>
          <p:cNvSpPr txBox="1"/>
          <p:nvPr/>
        </p:nvSpPr>
        <p:spPr>
          <a:xfrm>
            <a:off x="9883296" y="3163219"/>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Real Time Co-Authoring Across Platforms</a:t>
            </a:r>
          </a:p>
        </p:txBody>
      </p:sp>
      <p:sp>
        <p:nvSpPr>
          <p:cNvPr id="146" name="TextBox 145"/>
          <p:cNvSpPr txBox="1"/>
          <p:nvPr/>
        </p:nvSpPr>
        <p:spPr>
          <a:xfrm>
            <a:off x="9883296" y="4159997"/>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Office Online (Browser)</a:t>
            </a:r>
          </a:p>
        </p:txBody>
      </p:sp>
      <p:sp>
        <p:nvSpPr>
          <p:cNvPr id="147" name="TextBox 146"/>
          <p:cNvSpPr txBox="1"/>
          <p:nvPr/>
        </p:nvSpPr>
        <p:spPr>
          <a:xfrm>
            <a:off x="9899190" y="883853"/>
            <a:ext cx="2285886" cy="194437"/>
          </a:xfrm>
          <a:prstGeom prst="rect">
            <a:avLst/>
          </a:prstGeom>
          <a:noFill/>
        </p:spPr>
        <p:txBody>
          <a:bodyPr vert="horz" wrap="square" lIns="0" tIns="0" rIns="0" bIns="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020" b="1" i="0" u="none" strike="noStrike" kern="0" cap="none" spc="0" normalizeH="0" baseline="0" noProof="0" dirty="0">
                <a:ln>
                  <a:noFill/>
                </a:ln>
                <a:solidFill>
                  <a:srgbClr val="5C2D91"/>
                </a:solidFill>
                <a:effectLst/>
                <a:uLnTx/>
                <a:uFillTx/>
                <a:latin typeface="Segoe UI"/>
                <a:ea typeface="Segoe UI" pitchFamily="34" charset="0"/>
                <a:cs typeface="Segoe UI" pitchFamily="34" charset="0"/>
              </a:rPr>
              <a:t>MICROSOFT OFFICE</a:t>
            </a:r>
            <a:endParaRPr kumimoji="0" lang="en-US" sz="306" b="1" i="0" u="none" strike="noStrike" kern="0" cap="none" spc="0" normalizeH="0" baseline="0" noProof="0" dirty="0">
              <a:ln>
                <a:noFill/>
              </a:ln>
              <a:solidFill>
                <a:srgbClr val="5C2D91"/>
              </a:solidFill>
              <a:effectLst/>
              <a:uLnTx/>
              <a:uFillTx/>
              <a:latin typeface="Segoe UI"/>
              <a:ea typeface="Segoe UI" pitchFamily="34" charset="0"/>
              <a:cs typeface="Segoe UI" pitchFamily="34" charset="0"/>
            </a:endParaRPr>
          </a:p>
        </p:txBody>
      </p:sp>
      <p:sp>
        <p:nvSpPr>
          <p:cNvPr id="148" name="TextBox 147"/>
          <p:cNvSpPr txBox="1"/>
          <p:nvPr/>
        </p:nvSpPr>
        <p:spPr>
          <a:xfrm>
            <a:off x="286775" y="5161240"/>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eDiscovery</a:t>
            </a:r>
            <a:b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b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Legal Hold</a:t>
            </a:r>
            <a:b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b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DLP</a:t>
            </a:r>
          </a:p>
        </p:txBody>
      </p:sp>
      <p:sp>
        <p:nvSpPr>
          <p:cNvPr id="149" name="TextBox 148"/>
          <p:cNvSpPr txBox="1"/>
          <p:nvPr/>
        </p:nvSpPr>
        <p:spPr>
          <a:xfrm>
            <a:off x="2706616" y="5161238"/>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Modern SharePoint Sites + Mobile App</a:t>
            </a:r>
          </a:p>
        </p:txBody>
      </p:sp>
      <p:sp>
        <p:nvSpPr>
          <p:cNvPr id="150" name="TextBox 149"/>
          <p:cNvSpPr txBox="1"/>
          <p:nvPr/>
        </p:nvSpPr>
        <p:spPr>
          <a:xfrm>
            <a:off x="5090951" y="5161238"/>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Microsoft Teams (chat based workspace)</a:t>
            </a:r>
          </a:p>
        </p:txBody>
      </p:sp>
      <p:sp>
        <p:nvSpPr>
          <p:cNvPr id="151" name="TextBox 150"/>
          <p:cNvSpPr txBox="1"/>
          <p:nvPr/>
        </p:nvSpPr>
        <p:spPr>
          <a:xfrm>
            <a:off x="7510794" y="5156775"/>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S4B for iPhone, Android and </a:t>
            </a:r>
            <a:r>
              <a:rPr kumimoji="0" lang="en-US" sz="1428" b="0" i="0" u="none" strike="noStrike" kern="0" cap="none" spc="0" normalizeH="0" baseline="0" noProof="0" dirty="0" err="1">
                <a:ln>
                  <a:noFill/>
                </a:ln>
                <a:solidFill>
                  <a:srgbClr val="D2D2D2">
                    <a:lumMod val="25000"/>
                  </a:srgbClr>
                </a:solidFill>
                <a:effectLst/>
                <a:uLnTx/>
                <a:uFillTx/>
                <a:latin typeface="Segoe UI Light"/>
                <a:ea typeface="Segoe UI" pitchFamily="34" charset="0"/>
                <a:cs typeface="Segoe UI" pitchFamily="34" charset="0"/>
              </a:rPr>
              <a:t>IPad</a:t>
            </a:r>
            <a:endPar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endParaRPr>
          </a:p>
        </p:txBody>
      </p:sp>
      <p:sp>
        <p:nvSpPr>
          <p:cNvPr id="152" name="TextBox 151"/>
          <p:cNvSpPr txBox="1"/>
          <p:nvPr/>
        </p:nvSpPr>
        <p:spPr>
          <a:xfrm>
            <a:off x="9895129" y="5156775"/>
            <a:ext cx="2216296" cy="818505"/>
          </a:xfrm>
          <a:prstGeom prst="rect">
            <a:avLst/>
          </a:prstGeom>
          <a:solidFill>
            <a:schemeClr val="accent5">
              <a:lumMod val="20000"/>
              <a:lumOff val="80000"/>
            </a:schemeClr>
          </a:solidFill>
          <a:ln>
            <a:noFill/>
          </a:ln>
        </p:spPr>
        <p:txBody>
          <a:bodyPr vert="horz" wrap="square" lIns="93260" tIns="93260" rIns="93260" bIns="93260" rtlCol="0" anchor="t">
            <a:no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D2D2D2">
                    <a:lumMod val="25000"/>
                  </a:srgbClr>
                </a:solidFill>
                <a:effectLst/>
                <a:uLnTx/>
                <a:uFillTx/>
                <a:latin typeface="Segoe UI Light"/>
                <a:ea typeface="Segoe UI" pitchFamily="34" charset="0"/>
                <a:cs typeface="Segoe UI" pitchFamily="34" charset="0"/>
              </a:rPr>
              <a:t>Office 2016 Mac + PC</a:t>
            </a:r>
          </a:p>
        </p:txBody>
      </p:sp>
    </p:spTree>
    <p:extLst>
      <p:ext uri="{BB962C8B-B14F-4D97-AF65-F5344CB8AC3E}">
        <p14:creationId xmlns:p14="http://schemas.microsoft.com/office/powerpoint/2010/main" val="712383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4"/>
            <a:stretch>
              <a:fillRect/>
            </a:stretch>
          </p:blipFill>
          <p:spPr>
            <a:xfrm>
              <a:off x="433802" y="6086496"/>
              <a:ext cx="2859932" cy="551726"/>
            </a:xfrm>
            <a:prstGeom prst="rect">
              <a:avLst/>
            </a:prstGeom>
          </p:spPr>
        </p:pic>
      </p:grpSp>
      <p:sp>
        <p:nvSpPr>
          <p:cNvPr id="9" name="Title 1"/>
          <p:cNvSpPr txBox="1">
            <a:spLocks/>
          </p:cNvSpPr>
          <p:nvPr/>
        </p:nvSpPr>
        <p:spPr bwMode="auto">
          <a:xfrm>
            <a:off x="524544" y="218596"/>
            <a:ext cx="9144000" cy="20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ea typeface="+mj-ea"/>
                <a:cs typeface="+mj-cs"/>
              </a:rPr>
              <a:t>What,</a:t>
            </a:r>
            <a:r>
              <a:rPr kumimoji="0" lang="en-US" sz="5400" b="0" i="0" u="none" strike="noStrike" kern="1200" cap="none" spc="0" normalizeH="0" noProof="0" dirty="0">
                <a:ln>
                  <a:noFill/>
                </a:ln>
                <a:solidFill>
                  <a:srgbClr val="2E2E2E"/>
                </a:solidFill>
                <a:effectLst/>
                <a:uLnTx/>
                <a:uFillTx/>
                <a:latin typeface="Calibri Light"/>
                <a:ea typeface="+mj-ea"/>
                <a:cs typeface="+mj-cs"/>
              </a:rPr>
              <a:t> When, How?</a:t>
            </a:r>
            <a:endParaRPr kumimoji="0" lang="en-US" sz="5400" b="0" i="0" u="none" strike="noStrike" kern="1200" cap="none" spc="0" normalizeH="0" baseline="0" noProof="0" dirty="0">
              <a:ln>
                <a:noFill/>
              </a:ln>
              <a:solidFill>
                <a:srgbClr val="2E2E2E"/>
              </a:solidFill>
              <a:effectLst/>
              <a:uLnTx/>
              <a:uFillTx/>
              <a:latin typeface="Calibri Light"/>
              <a:ea typeface="+mj-ea"/>
              <a:cs typeface="+mj-cs"/>
            </a:endParaRPr>
          </a:p>
        </p:txBody>
      </p:sp>
    </p:spTree>
    <p:extLst>
      <p:ext uri="{BB962C8B-B14F-4D97-AF65-F5344CB8AC3E}">
        <p14:creationId xmlns:p14="http://schemas.microsoft.com/office/powerpoint/2010/main" val="343342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1"/>
          <p:cNvSpPr>
            <a:spLocks noGrp="1"/>
          </p:cNvSpPr>
          <p:nvPr>
            <p:ph type="title"/>
          </p:nvPr>
        </p:nvSpPr>
        <p:spPr>
          <a:xfrm>
            <a:off x="277116" y="297343"/>
            <a:ext cx="11885450" cy="778202"/>
          </a:xfrm>
        </p:spPr>
        <p:txBody>
          <a:bodyPr>
            <a:noAutofit/>
          </a:bodyPr>
          <a:lstStyle/>
          <a:p>
            <a:r>
              <a:rPr lang="en-US" sz="5400" dirty="0">
                <a:cs typeface="Segoe UI Light" panose="020B0502040204020203" pitchFamily="34" charset="0"/>
              </a:rPr>
              <a:t>What? Establish Business Scenario</a:t>
            </a:r>
          </a:p>
        </p:txBody>
      </p:sp>
      <p:sp>
        <p:nvSpPr>
          <p:cNvPr id="82" name="Oval 81"/>
          <p:cNvSpPr/>
          <p:nvPr/>
        </p:nvSpPr>
        <p:spPr bwMode="auto">
          <a:xfrm>
            <a:off x="1185099" y="1521790"/>
            <a:ext cx="1933708" cy="1933708"/>
          </a:xfrm>
          <a:prstGeom prst="ellipse">
            <a:avLst/>
          </a:prstGeom>
          <a:solidFill>
            <a:schemeClr val="accent2">
              <a:lumMod val="75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4" rIns="0" bIns="44804"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400" b="1" kern="0" spc="-29" dirty="0">
                <a:gradFill>
                  <a:gsLst>
                    <a:gs pos="7407">
                      <a:schemeClr val="bg1"/>
                    </a:gs>
                    <a:gs pos="28704">
                      <a:schemeClr val="bg1"/>
                    </a:gs>
                  </a:gsLst>
                  <a:lin ang="5400000" scaled="0"/>
                </a:gradFill>
                <a:ea typeface="Segoe UI" pitchFamily="34" charset="0"/>
                <a:cs typeface="Segoe UI" pitchFamily="34" charset="0"/>
              </a:rPr>
              <a:t>My Roles…</a:t>
            </a:r>
          </a:p>
          <a:p>
            <a:pPr algn="ctr" defTabSz="913741" fontAlgn="base">
              <a:lnSpc>
                <a:spcPct val="90000"/>
              </a:lnSpc>
              <a:spcBef>
                <a:spcPct val="0"/>
              </a:spcBef>
              <a:spcAft>
                <a:spcPct val="0"/>
              </a:spcAft>
              <a:defRPr/>
            </a:pPr>
            <a:r>
              <a:rPr lang="en-US" sz="1400" kern="0" spc="-29" dirty="0">
                <a:gradFill>
                  <a:gsLst>
                    <a:gs pos="4630">
                      <a:schemeClr val="bg1"/>
                    </a:gs>
                    <a:gs pos="91000">
                      <a:schemeClr val="bg1"/>
                    </a:gs>
                  </a:gsLst>
                  <a:lin ang="5400000" scaled="0"/>
                </a:gradFill>
                <a:ea typeface="Segoe UI" pitchFamily="34" charset="0"/>
                <a:cs typeface="Segoe UI" pitchFamily="34" charset="0"/>
              </a:rPr>
              <a:t>[Team]</a:t>
            </a:r>
          </a:p>
        </p:txBody>
      </p:sp>
      <p:sp>
        <p:nvSpPr>
          <p:cNvPr id="94" name="Rectangle 93"/>
          <p:cNvSpPr/>
          <p:nvPr/>
        </p:nvSpPr>
        <p:spPr>
          <a:xfrm>
            <a:off x="269240" y="1052260"/>
            <a:ext cx="10219194" cy="434486"/>
          </a:xfrm>
          <a:prstGeom prst="rect">
            <a:avLst/>
          </a:prstGeom>
        </p:spPr>
        <p:txBody>
          <a:bodyPr wrap="square">
            <a:spAutoFit/>
          </a:bodyPr>
          <a:lstStyle/>
          <a:p>
            <a:pPr marL="114233" lvl="1" defTabSz="913826" fontAlgn="base">
              <a:lnSpc>
                <a:spcPct val="114000"/>
              </a:lnSpc>
              <a:spcBef>
                <a:spcPts val="600"/>
              </a:spcBef>
              <a:spcAft>
                <a:spcPts val="300"/>
              </a:spcAft>
              <a:buClr>
                <a:srgbClr val="DC3C00"/>
              </a:buClr>
              <a:defRPr/>
            </a:pPr>
            <a:r>
              <a:rPr lang="en-US" sz="1961" kern="0" dirty="0">
                <a:ln w="3175">
                  <a:noFill/>
                </a:ln>
                <a:gradFill>
                  <a:gsLst>
                    <a:gs pos="1250">
                      <a:srgbClr val="DC3C00"/>
                    </a:gs>
                    <a:gs pos="100000">
                      <a:srgbClr val="DC3C00"/>
                    </a:gs>
                  </a:gsLst>
                  <a:lin ang="5400000" scaled="0"/>
                </a:gradFill>
                <a:cs typeface="Segoe UI Semilight" panose="020B0402040204020203" pitchFamily="34" charset="0"/>
              </a:rPr>
              <a:t>To begin to form your own business scenarios, consider using the following framework:</a:t>
            </a:r>
          </a:p>
        </p:txBody>
      </p:sp>
      <p:sp>
        <p:nvSpPr>
          <p:cNvPr id="98" name="Oval 97"/>
          <p:cNvSpPr/>
          <p:nvPr/>
        </p:nvSpPr>
        <p:spPr bwMode="auto">
          <a:xfrm>
            <a:off x="3808123" y="1521790"/>
            <a:ext cx="1933708" cy="1933708"/>
          </a:xfrm>
          <a:prstGeom prst="ellipse">
            <a:avLst/>
          </a:prstGeom>
          <a:solidFill>
            <a:srgbClr val="0070C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4" rIns="0" bIns="44804"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400" b="1" kern="0" spc="-29" dirty="0">
                <a:gradFill>
                  <a:gsLst>
                    <a:gs pos="7407">
                      <a:schemeClr val="bg1"/>
                    </a:gs>
                    <a:gs pos="28704">
                      <a:schemeClr val="bg1"/>
                    </a:gs>
                  </a:gsLst>
                  <a:lin ang="5400000" scaled="0"/>
                </a:gradFill>
                <a:ea typeface="Segoe UI" pitchFamily="34" charset="0"/>
                <a:cs typeface="Segoe UI" pitchFamily="34" charset="0"/>
              </a:rPr>
              <a:t>My Tasks…</a:t>
            </a:r>
          </a:p>
          <a:p>
            <a:pPr algn="ctr" defTabSz="913741" fontAlgn="base">
              <a:lnSpc>
                <a:spcPct val="90000"/>
              </a:lnSpc>
              <a:spcBef>
                <a:spcPct val="0"/>
              </a:spcBef>
              <a:spcAft>
                <a:spcPct val="0"/>
              </a:spcAft>
              <a:defRPr/>
            </a:pPr>
            <a:r>
              <a:rPr lang="en-US" sz="1400" kern="0" spc="-29" dirty="0">
                <a:gradFill>
                  <a:gsLst>
                    <a:gs pos="4630">
                      <a:schemeClr val="bg1"/>
                    </a:gs>
                    <a:gs pos="91000">
                      <a:schemeClr val="bg1"/>
                    </a:gs>
                  </a:gsLst>
                  <a:lin ang="5400000" scaled="0"/>
                </a:gradFill>
                <a:ea typeface="Segoe UI" pitchFamily="34" charset="0"/>
                <a:cs typeface="Segoe UI" pitchFamily="34" charset="0"/>
              </a:rPr>
              <a:t>[Description of what I want to do]</a:t>
            </a:r>
          </a:p>
        </p:txBody>
      </p:sp>
      <p:sp>
        <p:nvSpPr>
          <p:cNvPr id="99" name="Oval 98"/>
          <p:cNvSpPr/>
          <p:nvPr/>
        </p:nvSpPr>
        <p:spPr bwMode="auto">
          <a:xfrm>
            <a:off x="6431147" y="1521790"/>
            <a:ext cx="1933708" cy="1933708"/>
          </a:xfrm>
          <a:prstGeom prst="ellipse">
            <a:avLst/>
          </a:prstGeom>
          <a:solidFill>
            <a:srgbClr val="00B05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4" rIns="0" bIns="44804"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400" b="1" kern="0" spc="-29" dirty="0">
                <a:gradFill>
                  <a:gsLst>
                    <a:gs pos="7407">
                      <a:schemeClr val="bg1"/>
                    </a:gs>
                    <a:gs pos="28704">
                      <a:schemeClr val="bg1"/>
                    </a:gs>
                  </a:gsLst>
                  <a:lin ang="5400000" scaled="0"/>
                </a:gradFill>
                <a:ea typeface="Segoe UI" pitchFamily="34" charset="0"/>
                <a:cs typeface="Segoe UI" pitchFamily="34" charset="0"/>
              </a:rPr>
              <a:t>My Tools…</a:t>
            </a:r>
          </a:p>
          <a:p>
            <a:pPr algn="ctr" defTabSz="913741" fontAlgn="base">
              <a:lnSpc>
                <a:spcPct val="90000"/>
              </a:lnSpc>
              <a:spcBef>
                <a:spcPct val="0"/>
              </a:spcBef>
              <a:spcAft>
                <a:spcPct val="0"/>
              </a:spcAft>
              <a:defRPr/>
            </a:pPr>
            <a:r>
              <a:rPr lang="en-US" sz="1400" kern="0" spc="-29" dirty="0">
                <a:gradFill>
                  <a:gsLst>
                    <a:gs pos="4630">
                      <a:schemeClr val="bg1"/>
                    </a:gs>
                    <a:gs pos="91000">
                      <a:schemeClr val="bg1"/>
                    </a:gs>
                  </a:gsLst>
                  <a:lin ang="5400000" scaled="0"/>
                </a:gradFill>
                <a:ea typeface="Segoe UI" pitchFamily="34" charset="0"/>
                <a:cs typeface="Segoe UI" pitchFamily="34" charset="0"/>
              </a:rPr>
              <a:t>[Specific application of </a:t>
            </a:r>
            <a:br>
              <a:rPr lang="en-US" sz="1400" kern="0" spc="-29" dirty="0">
                <a:gradFill>
                  <a:gsLst>
                    <a:gs pos="4630">
                      <a:schemeClr val="bg1"/>
                    </a:gs>
                    <a:gs pos="91000">
                      <a:schemeClr val="bg1"/>
                    </a:gs>
                  </a:gsLst>
                  <a:lin ang="5400000" scaled="0"/>
                </a:gradFill>
                <a:ea typeface="Segoe UI" pitchFamily="34" charset="0"/>
                <a:cs typeface="Segoe UI" pitchFamily="34" charset="0"/>
              </a:rPr>
            </a:br>
            <a:r>
              <a:rPr lang="en-US" sz="1400" kern="0" spc="-29" dirty="0">
                <a:gradFill>
                  <a:gsLst>
                    <a:gs pos="4630">
                      <a:schemeClr val="bg1"/>
                    </a:gs>
                    <a:gs pos="91000">
                      <a:schemeClr val="bg1"/>
                    </a:gs>
                  </a:gsLst>
                  <a:lin ang="5400000" scaled="0"/>
                </a:gradFill>
                <a:ea typeface="Segoe UI" pitchFamily="34" charset="0"/>
                <a:cs typeface="Segoe UI" pitchFamily="34" charset="0"/>
              </a:rPr>
              <a:t>the technology]</a:t>
            </a:r>
          </a:p>
        </p:txBody>
      </p:sp>
      <p:sp>
        <p:nvSpPr>
          <p:cNvPr id="100" name="Oval 99"/>
          <p:cNvSpPr/>
          <p:nvPr/>
        </p:nvSpPr>
        <p:spPr bwMode="auto">
          <a:xfrm>
            <a:off x="9054170" y="1521790"/>
            <a:ext cx="1933708" cy="1933708"/>
          </a:xfrm>
          <a:prstGeom prst="ellipse">
            <a:avLst/>
          </a:prstGeom>
          <a:solidFill>
            <a:srgbClr val="C0000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04" rIns="0" bIns="44804"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400" b="1" kern="0" spc="-29" dirty="0">
                <a:gradFill>
                  <a:gsLst>
                    <a:gs pos="7407">
                      <a:schemeClr val="bg1"/>
                    </a:gs>
                    <a:gs pos="28704">
                      <a:schemeClr val="bg1"/>
                    </a:gs>
                  </a:gsLst>
                  <a:lin ang="5400000" scaled="0"/>
                </a:gradFill>
                <a:ea typeface="Segoe UI" pitchFamily="34" charset="0"/>
                <a:cs typeface="Segoe UI" pitchFamily="34" charset="0"/>
              </a:rPr>
              <a:t>My Success...</a:t>
            </a:r>
          </a:p>
          <a:p>
            <a:pPr algn="ctr" defTabSz="913741" fontAlgn="base">
              <a:lnSpc>
                <a:spcPct val="90000"/>
              </a:lnSpc>
              <a:spcBef>
                <a:spcPct val="0"/>
              </a:spcBef>
              <a:spcAft>
                <a:spcPct val="0"/>
              </a:spcAft>
              <a:defRPr/>
            </a:pPr>
            <a:r>
              <a:rPr lang="en-US" sz="1400" kern="0" spc="-29" dirty="0">
                <a:gradFill>
                  <a:gsLst>
                    <a:gs pos="4630">
                      <a:schemeClr val="bg1"/>
                    </a:gs>
                    <a:gs pos="91000">
                      <a:schemeClr val="bg1"/>
                    </a:gs>
                  </a:gsLst>
                  <a:lin ang="5400000" scaled="0"/>
                </a:gradFill>
                <a:ea typeface="Segoe UI" pitchFamily="34" charset="0"/>
                <a:cs typeface="Segoe UI" pitchFamily="34" charset="0"/>
              </a:rPr>
              <a:t>[Solutions </a:t>
            </a:r>
            <a:br>
              <a:rPr lang="en-US" sz="1400" kern="0" spc="-29" dirty="0">
                <a:gradFill>
                  <a:gsLst>
                    <a:gs pos="4630">
                      <a:schemeClr val="bg1"/>
                    </a:gs>
                    <a:gs pos="91000">
                      <a:schemeClr val="bg1"/>
                    </a:gs>
                  </a:gsLst>
                  <a:lin ang="5400000" scaled="0"/>
                </a:gradFill>
                <a:ea typeface="Segoe UI" pitchFamily="34" charset="0"/>
                <a:cs typeface="Segoe UI" pitchFamily="34" charset="0"/>
              </a:rPr>
            </a:br>
            <a:r>
              <a:rPr lang="en-US" sz="1400" kern="0" spc="-29" dirty="0">
                <a:gradFill>
                  <a:gsLst>
                    <a:gs pos="4630">
                      <a:schemeClr val="bg1"/>
                    </a:gs>
                    <a:gs pos="91000">
                      <a:schemeClr val="bg1"/>
                    </a:gs>
                  </a:gsLst>
                  <a:lin ang="5400000" scaled="0"/>
                </a:gradFill>
                <a:ea typeface="Segoe UI" pitchFamily="34" charset="0"/>
                <a:cs typeface="Segoe UI" pitchFamily="34" charset="0"/>
              </a:rPr>
              <a:t>success measure]</a:t>
            </a:r>
          </a:p>
        </p:txBody>
      </p:sp>
      <p:cxnSp>
        <p:nvCxnSpPr>
          <p:cNvPr id="4" name="Straight Connector 3"/>
          <p:cNvCxnSpPr>
            <a:stCxn id="82" idx="6"/>
            <a:endCxn id="98" idx="2"/>
          </p:cNvCxnSpPr>
          <p:nvPr/>
        </p:nvCxnSpPr>
        <p:spPr>
          <a:xfrm>
            <a:off x="3118807" y="2488644"/>
            <a:ext cx="6893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741831" y="2488643"/>
            <a:ext cx="6893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364855" y="2488643"/>
            <a:ext cx="6893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82" idx="4"/>
          </p:cNvCxnSpPr>
          <p:nvPr/>
        </p:nvCxnSpPr>
        <p:spPr>
          <a:xfrm flipH="1">
            <a:off x="2151953" y="3455498"/>
            <a:ext cx="1" cy="307329"/>
          </a:xfrm>
          <a:prstGeom prst="line">
            <a:avLst/>
          </a:prstGeom>
          <a:ln w="3810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774976" y="3447711"/>
            <a:ext cx="1" cy="307329"/>
          </a:xfrm>
          <a:prstGeom prst="line">
            <a:avLst/>
          </a:prstGeom>
          <a:ln w="3810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7397999" y="3447711"/>
            <a:ext cx="1" cy="307329"/>
          </a:xfrm>
          <a:prstGeom prst="line">
            <a:avLst/>
          </a:prstGeom>
          <a:ln w="3810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0021021" y="3447711"/>
            <a:ext cx="1" cy="307329"/>
          </a:xfrm>
          <a:prstGeom prst="line">
            <a:avLst/>
          </a:prstGeom>
          <a:ln w="3810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auto">
          <a:xfrm>
            <a:off x="1185099" y="3755041"/>
            <a:ext cx="1933708" cy="1933708"/>
          </a:xfrm>
          <a:prstGeom prst="rect">
            <a:avLst/>
          </a:prstGeom>
          <a:solidFill>
            <a:schemeClr val="accent2">
              <a:lumMod val="20000"/>
              <a:lumOff val="8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176" b="1" kern="0" spc="-29" dirty="0">
                <a:solidFill>
                  <a:schemeClr val="accent2">
                    <a:lumMod val="50000"/>
                  </a:schemeClr>
                </a:solidFill>
                <a:ea typeface="Segoe UI" pitchFamily="34" charset="0"/>
                <a:cs typeface="Segoe UI" pitchFamily="34" charset="0"/>
              </a:rPr>
              <a:t>As someone in</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Sales</a:t>
            </a:r>
          </a:p>
        </p:txBody>
      </p:sp>
      <p:sp>
        <p:nvSpPr>
          <p:cNvPr id="113" name="Rectangle 112"/>
          <p:cNvSpPr/>
          <p:nvPr/>
        </p:nvSpPr>
        <p:spPr bwMode="auto">
          <a:xfrm>
            <a:off x="3806171" y="3772058"/>
            <a:ext cx="1933708" cy="1933708"/>
          </a:xfrm>
          <a:prstGeom prst="rect">
            <a:avLst/>
          </a:prstGeom>
          <a:solidFill>
            <a:schemeClr val="accent2">
              <a:lumMod val="20000"/>
              <a:lumOff val="8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176" b="1" kern="0" spc="-29" dirty="0">
                <a:solidFill>
                  <a:schemeClr val="accent2">
                    <a:lumMod val="50000"/>
                  </a:schemeClr>
                </a:solidFill>
                <a:ea typeface="Segoe UI" pitchFamily="34" charset="0"/>
                <a:cs typeface="Segoe UI" pitchFamily="34" charset="0"/>
              </a:rPr>
              <a:t>I want to</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have a single version</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of the client proposal that</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everyone can access and edit rather than emailing different versions around</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the team</a:t>
            </a:r>
          </a:p>
        </p:txBody>
      </p:sp>
      <p:sp>
        <p:nvSpPr>
          <p:cNvPr id="114" name="Rectangle 113"/>
          <p:cNvSpPr/>
          <p:nvPr/>
        </p:nvSpPr>
        <p:spPr bwMode="auto">
          <a:xfrm>
            <a:off x="6427243" y="3772058"/>
            <a:ext cx="1933708" cy="1933708"/>
          </a:xfrm>
          <a:prstGeom prst="rect">
            <a:avLst/>
          </a:prstGeom>
          <a:solidFill>
            <a:schemeClr val="accent2">
              <a:lumMod val="20000"/>
              <a:lumOff val="8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176" b="1" kern="0" spc="-29" dirty="0">
                <a:solidFill>
                  <a:schemeClr val="accent2">
                    <a:lumMod val="50000"/>
                  </a:schemeClr>
                </a:solidFill>
                <a:ea typeface="Segoe UI" pitchFamily="34" charset="0"/>
                <a:cs typeface="Segoe UI" pitchFamily="34" charset="0"/>
              </a:rPr>
              <a:t>Using</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a SharePoint site to</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centrally store and share a single version of a </a:t>
            </a:r>
            <a:br>
              <a:rPr lang="en-US" sz="1176" kern="0" spc="-29" dirty="0">
                <a:solidFill>
                  <a:schemeClr val="accent2">
                    <a:lumMod val="50000"/>
                  </a:schemeClr>
                </a:solidFill>
                <a:ea typeface="Segoe UI" pitchFamily="34" charset="0"/>
                <a:cs typeface="Segoe UI" pitchFamily="34" charset="0"/>
              </a:rPr>
            </a:br>
            <a:r>
              <a:rPr lang="en-US" sz="1176" kern="0" spc="-29" dirty="0">
                <a:solidFill>
                  <a:schemeClr val="accent2">
                    <a:lumMod val="50000"/>
                  </a:schemeClr>
                </a:solidFill>
                <a:ea typeface="Segoe UI" pitchFamily="34" charset="0"/>
                <a:cs typeface="Segoe UI" pitchFamily="34" charset="0"/>
              </a:rPr>
              <a:t>client proposal that my </a:t>
            </a:r>
            <a:br>
              <a:rPr lang="en-US" sz="1176" kern="0" spc="-29" dirty="0">
                <a:solidFill>
                  <a:schemeClr val="accent2">
                    <a:lumMod val="50000"/>
                  </a:schemeClr>
                </a:solidFill>
                <a:ea typeface="Segoe UI" pitchFamily="34" charset="0"/>
                <a:cs typeface="Segoe UI" pitchFamily="34" charset="0"/>
              </a:rPr>
            </a:br>
            <a:r>
              <a:rPr lang="en-US" sz="1176" kern="0" spc="-29" dirty="0">
                <a:solidFill>
                  <a:schemeClr val="accent2">
                    <a:lumMod val="50000"/>
                  </a:schemeClr>
                </a:solidFill>
                <a:ea typeface="Segoe UI" pitchFamily="34" charset="0"/>
                <a:cs typeface="Segoe UI" pitchFamily="34" charset="0"/>
              </a:rPr>
              <a:t>team can edit together </a:t>
            </a:r>
            <a:br>
              <a:rPr lang="en-US" sz="1176" kern="0" spc="-29" dirty="0">
                <a:solidFill>
                  <a:schemeClr val="accent2">
                    <a:lumMod val="50000"/>
                  </a:schemeClr>
                </a:solidFill>
                <a:ea typeface="Segoe UI" pitchFamily="34" charset="0"/>
                <a:cs typeface="Segoe UI" pitchFamily="34" charset="0"/>
              </a:rPr>
            </a:br>
            <a:r>
              <a:rPr lang="en-US" sz="1176" kern="0" spc="-29" dirty="0">
                <a:solidFill>
                  <a:schemeClr val="accent2">
                    <a:lumMod val="50000"/>
                  </a:schemeClr>
                </a:solidFill>
                <a:ea typeface="Segoe UI" pitchFamily="34" charset="0"/>
                <a:cs typeface="Segoe UI" pitchFamily="34" charset="0"/>
              </a:rPr>
              <a:t>using co-authoring </a:t>
            </a:r>
            <a:br>
              <a:rPr lang="en-US" sz="1176" kern="0" spc="-29" dirty="0">
                <a:solidFill>
                  <a:schemeClr val="accent2">
                    <a:lumMod val="50000"/>
                  </a:schemeClr>
                </a:solidFill>
                <a:ea typeface="Segoe UI" pitchFamily="34" charset="0"/>
                <a:cs typeface="Segoe UI" pitchFamily="34" charset="0"/>
              </a:rPr>
            </a:br>
            <a:r>
              <a:rPr lang="en-US" sz="1176" kern="0" spc="-29" dirty="0">
                <a:solidFill>
                  <a:schemeClr val="accent2">
                    <a:lumMod val="50000"/>
                  </a:schemeClr>
                </a:solidFill>
                <a:ea typeface="Segoe UI" pitchFamily="34" charset="0"/>
                <a:cs typeface="Segoe UI" pitchFamily="34" charset="0"/>
              </a:rPr>
              <a:t>in Word and PowerPoint</a:t>
            </a:r>
          </a:p>
        </p:txBody>
      </p:sp>
      <p:sp>
        <p:nvSpPr>
          <p:cNvPr id="115" name="Rectangle 114"/>
          <p:cNvSpPr/>
          <p:nvPr/>
        </p:nvSpPr>
        <p:spPr bwMode="auto">
          <a:xfrm>
            <a:off x="9054171" y="3772058"/>
            <a:ext cx="1933708" cy="1933708"/>
          </a:xfrm>
          <a:prstGeom prst="rect">
            <a:avLst/>
          </a:prstGeom>
          <a:solidFill>
            <a:schemeClr val="accent2">
              <a:lumMod val="20000"/>
              <a:lumOff val="8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3741" fontAlgn="base">
              <a:lnSpc>
                <a:spcPct val="90000"/>
              </a:lnSpc>
              <a:spcBef>
                <a:spcPct val="0"/>
              </a:spcBef>
              <a:spcAft>
                <a:spcPct val="0"/>
              </a:spcAft>
              <a:defRPr/>
            </a:pPr>
            <a:r>
              <a:rPr lang="en-US" sz="1176" b="1" kern="0" spc="-29" dirty="0">
                <a:solidFill>
                  <a:schemeClr val="accent2">
                    <a:lumMod val="50000"/>
                  </a:schemeClr>
                </a:solidFill>
                <a:ea typeface="Segoe UI" pitchFamily="34" charset="0"/>
                <a:cs typeface="Segoe UI" pitchFamily="34" charset="0"/>
              </a:rPr>
              <a:t>I’ll know this is successful when</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my sales team can create client proposals faster and therefore have more</a:t>
            </a:r>
          </a:p>
          <a:p>
            <a:pPr algn="ctr" defTabSz="913741" fontAlgn="base">
              <a:lnSpc>
                <a:spcPct val="90000"/>
              </a:lnSpc>
              <a:spcBef>
                <a:spcPct val="0"/>
              </a:spcBef>
              <a:spcAft>
                <a:spcPct val="0"/>
              </a:spcAft>
              <a:defRPr/>
            </a:pPr>
            <a:r>
              <a:rPr lang="en-US" sz="1176" kern="0" spc="-29" dirty="0">
                <a:solidFill>
                  <a:schemeClr val="accent2">
                    <a:lumMod val="50000"/>
                  </a:schemeClr>
                </a:solidFill>
                <a:ea typeface="Segoe UI" pitchFamily="34" charset="0"/>
                <a:cs typeface="Segoe UI" pitchFamily="34" charset="0"/>
              </a:rPr>
              <a:t>time to close deals</a:t>
            </a:r>
          </a:p>
        </p:txBody>
      </p:sp>
      <p:cxnSp>
        <p:nvCxnSpPr>
          <p:cNvPr id="19" name="Straight Connector 18"/>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33802" y="5907735"/>
            <a:ext cx="11618767" cy="820914"/>
            <a:chOff x="433802" y="5907735"/>
            <a:chExt cx="11618767" cy="820914"/>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2" name="Picture 21"/>
            <p:cNvPicPr>
              <a:picLocks noChangeAspect="1"/>
            </p:cNvPicPr>
            <p:nvPr/>
          </p:nvPicPr>
          <p:blipFill>
            <a:blip r:embed="rId4"/>
            <a:stretch>
              <a:fillRect/>
            </a:stretch>
          </p:blipFill>
          <p:spPr>
            <a:xfrm>
              <a:off x="433802" y="6086496"/>
              <a:ext cx="2859932" cy="551726"/>
            </a:xfrm>
            <a:prstGeom prst="rect">
              <a:avLst/>
            </a:prstGeom>
          </p:spPr>
        </p:pic>
      </p:grpSp>
    </p:spTree>
    <p:extLst>
      <p:ext uri="{BB962C8B-B14F-4D97-AF65-F5344CB8AC3E}">
        <p14:creationId xmlns:p14="http://schemas.microsoft.com/office/powerpoint/2010/main" val="187650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295" y="68224"/>
            <a:ext cx="11441617" cy="1325563"/>
          </a:xfrm>
        </p:spPr>
        <p:txBody>
          <a:bodyPr>
            <a:noAutofit/>
          </a:bodyPr>
          <a:lstStyle/>
          <a:p>
            <a:r>
              <a:rPr lang="en-US" sz="5400" dirty="0">
                <a:cs typeface="Segoe UI Light" panose="020B0502040204020203" pitchFamily="34" charset="0"/>
              </a:rPr>
              <a:t>When? Prioritize Timings – “Quick Wins”</a:t>
            </a:r>
          </a:p>
        </p:txBody>
      </p:sp>
      <p:sp>
        <p:nvSpPr>
          <p:cNvPr id="7" name="Rectangle 6"/>
          <p:cNvSpPr/>
          <p:nvPr/>
        </p:nvSpPr>
        <p:spPr>
          <a:xfrm>
            <a:off x="269240" y="1754779"/>
            <a:ext cx="4659992" cy="4450526"/>
          </a:xfrm>
          <a:prstGeom prst="rect">
            <a:avLst/>
          </a:prstGeom>
        </p:spPr>
        <p:txBody>
          <a:bodyPr wrap="square" lIns="143428" tIns="179285" rIns="143428" bIns="179285" anchor="t" anchorCtr="0">
            <a:noAutofit/>
          </a:bodyPr>
          <a:lstStyle/>
          <a:p>
            <a:pPr marL="0" lvl="1" defTabSz="913826" fontAlgn="base">
              <a:lnSpc>
                <a:spcPct val="120000"/>
              </a:lnSpc>
              <a:spcBef>
                <a:spcPts val="600"/>
              </a:spcBef>
              <a:spcAft>
                <a:spcPts val="300"/>
              </a:spcAft>
              <a:buClr>
                <a:srgbClr val="DC3C00"/>
              </a:buClr>
              <a:defRPr/>
            </a:pPr>
            <a:endParaRPr lang="en-US" sz="1470" kern="0" dirty="0">
              <a:gradFill>
                <a:gsLst>
                  <a:gs pos="13889">
                    <a:srgbClr val="505050"/>
                  </a:gs>
                  <a:gs pos="28704">
                    <a:srgbClr val="505050"/>
                  </a:gs>
                </a:gsLst>
                <a:lin ang="5400000" scaled="0"/>
              </a:gradFill>
              <a:ea typeface="Segoe UI" pitchFamily="34" charset="0"/>
              <a:cs typeface="Segoe UI" pitchFamily="34" charset="0"/>
            </a:endParaRPr>
          </a:p>
        </p:txBody>
      </p:sp>
      <p:grpSp>
        <p:nvGrpSpPr>
          <p:cNvPr id="36" name="Group 35"/>
          <p:cNvGrpSpPr/>
          <p:nvPr/>
        </p:nvGrpSpPr>
        <p:grpSpPr>
          <a:xfrm>
            <a:off x="5171093" y="1274968"/>
            <a:ext cx="6298259" cy="4620497"/>
            <a:chOff x="5926788" y="1820862"/>
            <a:chExt cx="5168249" cy="3791508"/>
          </a:xfrm>
        </p:grpSpPr>
        <p:cxnSp>
          <p:nvCxnSpPr>
            <p:cNvPr id="37" name="Straight Connector 36"/>
            <p:cNvCxnSpPr>
              <a:cxnSpLocks/>
            </p:cNvCxnSpPr>
            <p:nvPr/>
          </p:nvCxnSpPr>
          <p:spPr>
            <a:xfrm>
              <a:off x="6980238" y="1820862"/>
              <a:ext cx="0" cy="319719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flipH="1" flipV="1">
              <a:off x="6980238" y="5014843"/>
              <a:ext cx="4114799" cy="320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172157" y="5010411"/>
              <a:ext cx="759627" cy="326821"/>
            </a:xfrm>
            <a:prstGeom prst="rect">
              <a:avLst/>
            </a:prstGeom>
            <a:noFill/>
          </p:spPr>
          <p:txBody>
            <a:bodyPr wrap="square" lIns="89642" tIns="89642" rIns="89642" bIns="89642" rtlCol="0">
              <a:spAutoFit/>
            </a:bodyPr>
            <a:lstStyle/>
            <a:p>
              <a:pPr defTabSz="896386">
                <a:lnSpc>
                  <a:spcPct val="90000"/>
                </a:lnSpc>
                <a:spcAft>
                  <a:spcPts val="588"/>
                </a:spcAft>
                <a:defRPr/>
              </a:pPr>
              <a:r>
                <a:rPr lang="en-US" sz="1568" kern="0" dirty="0">
                  <a:gradFill>
                    <a:gsLst>
                      <a:gs pos="2917">
                        <a:schemeClr val="tx1"/>
                      </a:gs>
                      <a:gs pos="30000">
                        <a:schemeClr val="tx1"/>
                      </a:gs>
                    </a:gsLst>
                    <a:lin ang="5400000" scaled="0"/>
                  </a:gradFill>
                </a:rPr>
                <a:t>Low</a:t>
              </a:r>
            </a:p>
          </p:txBody>
        </p:sp>
        <p:sp>
          <p:nvSpPr>
            <p:cNvPr id="52" name="TextBox 51"/>
            <p:cNvSpPr txBox="1"/>
            <p:nvPr/>
          </p:nvSpPr>
          <p:spPr>
            <a:xfrm>
              <a:off x="8583802" y="5010411"/>
              <a:ext cx="987235" cy="326821"/>
            </a:xfrm>
            <a:prstGeom prst="rect">
              <a:avLst/>
            </a:prstGeom>
            <a:noFill/>
          </p:spPr>
          <p:txBody>
            <a:bodyPr wrap="square" lIns="89642" tIns="89642" rIns="89642" bIns="89642" rtlCol="0">
              <a:spAutoFit/>
            </a:bodyPr>
            <a:lstStyle/>
            <a:p>
              <a:pPr defTabSz="896386">
                <a:lnSpc>
                  <a:spcPct val="90000"/>
                </a:lnSpc>
                <a:spcAft>
                  <a:spcPts val="588"/>
                </a:spcAft>
                <a:defRPr/>
              </a:pPr>
              <a:r>
                <a:rPr lang="en-US" sz="1568" kern="0" dirty="0">
                  <a:gradFill>
                    <a:gsLst>
                      <a:gs pos="2917">
                        <a:schemeClr val="tx1"/>
                      </a:gs>
                      <a:gs pos="30000">
                        <a:schemeClr val="tx1"/>
                      </a:gs>
                    </a:gsLst>
                    <a:lin ang="5400000" scaled="0"/>
                  </a:gradFill>
                </a:rPr>
                <a:t>Medium</a:t>
              </a:r>
            </a:p>
          </p:txBody>
        </p:sp>
        <p:sp>
          <p:nvSpPr>
            <p:cNvPr id="53" name="TextBox 52"/>
            <p:cNvSpPr txBox="1"/>
            <p:nvPr/>
          </p:nvSpPr>
          <p:spPr>
            <a:xfrm>
              <a:off x="10043917" y="5010411"/>
              <a:ext cx="987235" cy="326821"/>
            </a:xfrm>
            <a:prstGeom prst="rect">
              <a:avLst/>
            </a:prstGeom>
            <a:noFill/>
          </p:spPr>
          <p:txBody>
            <a:bodyPr wrap="square" lIns="89642" tIns="89642" rIns="89642" bIns="89642" rtlCol="0">
              <a:spAutoFit/>
            </a:bodyPr>
            <a:lstStyle/>
            <a:p>
              <a:pPr defTabSz="896386">
                <a:lnSpc>
                  <a:spcPct val="90000"/>
                </a:lnSpc>
                <a:spcAft>
                  <a:spcPts val="588"/>
                </a:spcAft>
                <a:defRPr/>
              </a:pPr>
              <a:r>
                <a:rPr lang="en-US" sz="1568" kern="0" dirty="0">
                  <a:gradFill>
                    <a:gsLst>
                      <a:gs pos="2917">
                        <a:schemeClr val="tx1"/>
                      </a:gs>
                      <a:gs pos="30000">
                        <a:schemeClr val="tx1"/>
                      </a:gs>
                    </a:gsLst>
                    <a:lin ang="5400000" scaled="0"/>
                  </a:gradFill>
                </a:rPr>
                <a:t>High</a:t>
              </a:r>
            </a:p>
          </p:txBody>
        </p:sp>
        <p:sp>
          <p:nvSpPr>
            <p:cNvPr id="54" name="TextBox 53"/>
            <p:cNvSpPr txBox="1"/>
            <p:nvPr/>
          </p:nvSpPr>
          <p:spPr>
            <a:xfrm>
              <a:off x="6341736" y="4339073"/>
              <a:ext cx="759627" cy="326821"/>
            </a:xfrm>
            <a:prstGeom prst="rect">
              <a:avLst/>
            </a:prstGeom>
            <a:noFill/>
          </p:spPr>
          <p:txBody>
            <a:bodyPr wrap="square" lIns="89642" tIns="89642" rIns="89642" bIns="89642" rtlCol="0">
              <a:spAutoFit/>
            </a:bodyPr>
            <a:lstStyle/>
            <a:p>
              <a:pPr defTabSz="896386">
                <a:lnSpc>
                  <a:spcPct val="90000"/>
                </a:lnSpc>
                <a:spcAft>
                  <a:spcPts val="588"/>
                </a:spcAft>
                <a:defRPr/>
              </a:pPr>
              <a:r>
                <a:rPr lang="en-US" sz="1568" kern="0" dirty="0">
                  <a:gradFill>
                    <a:gsLst>
                      <a:gs pos="2917">
                        <a:schemeClr val="tx1"/>
                      </a:gs>
                      <a:gs pos="30000">
                        <a:schemeClr val="tx1"/>
                      </a:gs>
                    </a:gsLst>
                    <a:lin ang="5400000" scaled="0"/>
                  </a:gradFill>
                </a:rPr>
                <a:t>Low</a:t>
              </a:r>
            </a:p>
          </p:txBody>
        </p:sp>
        <p:sp>
          <p:nvSpPr>
            <p:cNvPr id="55" name="TextBox 54"/>
            <p:cNvSpPr txBox="1"/>
            <p:nvPr/>
          </p:nvSpPr>
          <p:spPr>
            <a:xfrm>
              <a:off x="6247272" y="3049813"/>
              <a:ext cx="854092" cy="326821"/>
            </a:xfrm>
            <a:prstGeom prst="rect">
              <a:avLst/>
            </a:prstGeom>
            <a:noFill/>
          </p:spPr>
          <p:txBody>
            <a:bodyPr wrap="square" lIns="89642" tIns="89642" rIns="89642" bIns="89642" rtlCol="0">
              <a:spAutoFit/>
            </a:bodyPr>
            <a:lstStyle/>
            <a:p>
              <a:pPr defTabSz="896386">
                <a:lnSpc>
                  <a:spcPct val="90000"/>
                </a:lnSpc>
                <a:spcAft>
                  <a:spcPts val="588"/>
                </a:spcAft>
                <a:defRPr/>
              </a:pPr>
              <a:r>
                <a:rPr lang="en-US" sz="1568" kern="0" dirty="0">
                  <a:gradFill>
                    <a:gsLst>
                      <a:gs pos="2917">
                        <a:schemeClr val="tx1"/>
                      </a:gs>
                      <a:gs pos="30000">
                        <a:schemeClr val="tx1"/>
                      </a:gs>
                    </a:gsLst>
                    <a:lin ang="5400000" scaled="0"/>
                  </a:gradFill>
                </a:rPr>
                <a:t>Medium</a:t>
              </a:r>
            </a:p>
          </p:txBody>
        </p:sp>
        <p:sp>
          <p:nvSpPr>
            <p:cNvPr id="56" name="TextBox 55"/>
            <p:cNvSpPr txBox="1"/>
            <p:nvPr/>
          </p:nvSpPr>
          <p:spPr>
            <a:xfrm>
              <a:off x="6247272" y="1981669"/>
              <a:ext cx="854092" cy="326821"/>
            </a:xfrm>
            <a:prstGeom prst="rect">
              <a:avLst/>
            </a:prstGeom>
            <a:noFill/>
          </p:spPr>
          <p:txBody>
            <a:bodyPr wrap="square" lIns="89642" tIns="89642" rIns="89642" bIns="89642" rtlCol="0">
              <a:spAutoFit/>
            </a:bodyPr>
            <a:lstStyle/>
            <a:p>
              <a:pPr defTabSz="896386">
                <a:lnSpc>
                  <a:spcPct val="90000"/>
                </a:lnSpc>
                <a:spcAft>
                  <a:spcPts val="588"/>
                </a:spcAft>
                <a:defRPr/>
              </a:pPr>
              <a:r>
                <a:rPr lang="en-US" sz="1568" kern="0" dirty="0">
                  <a:gradFill>
                    <a:gsLst>
                      <a:gs pos="2917">
                        <a:schemeClr val="tx1"/>
                      </a:gs>
                      <a:gs pos="30000">
                        <a:schemeClr val="tx1"/>
                      </a:gs>
                    </a:gsLst>
                    <a:lin ang="5400000" scaled="0"/>
                  </a:gradFill>
                </a:rPr>
                <a:t>High</a:t>
              </a:r>
            </a:p>
          </p:txBody>
        </p:sp>
        <p:sp>
          <p:nvSpPr>
            <p:cNvPr id="57" name="TextBox 56"/>
            <p:cNvSpPr txBox="1"/>
            <p:nvPr/>
          </p:nvSpPr>
          <p:spPr>
            <a:xfrm>
              <a:off x="8583802" y="5240982"/>
              <a:ext cx="987235" cy="371388"/>
            </a:xfrm>
            <a:prstGeom prst="rect">
              <a:avLst/>
            </a:prstGeom>
            <a:noFill/>
          </p:spPr>
          <p:txBody>
            <a:bodyPr wrap="square" lIns="89642" tIns="89642" rIns="89642" bIns="89642" rtlCol="0">
              <a:spAutoFit/>
            </a:bodyPr>
            <a:lstStyle/>
            <a:p>
              <a:pPr defTabSz="896386">
                <a:lnSpc>
                  <a:spcPct val="90000"/>
                </a:lnSpc>
                <a:spcAft>
                  <a:spcPts val="588"/>
                </a:spcAft>
                <a:defRPr/>
              </a:pPr>
              <a:r>
                <a:rPr lang="en-US" sz="1961" kern="0" dirty="0">
                  <a:gradFill>
                    <a:gsLst>
                      <a:gs pos="2917">
                        <a:schemeClr val="accent1"/>
                      </a:gs>
                      <a:gs pos="30000">
                        <a:schemeClr val="accent1"/>
                      </a:gs>
                    </a:gsLst>
                    <a:lin ang="5400000" scaled="0"/>
                  </a:gradFill>
                </a:rPr>
                <a:t>Difficulty</a:t>
              </a:r>
            </a:p>
          </p:txBody>
        </p:sp>
        <p:sp>
          <p:nvSpPr>
            <p:cNvPr id="58" name="TextBox 57"/>
            <p:cNvSpPr txBox="1"/>
            <p:nvPr/>
          </p:nvSpPr>
          <p:spPr>
            <a:xfrm rot="16200000">
              <a:off x="5618864" y="2984080"/>
              <a:ext cx="987235" cy="371388"/>
            </a:xfrm>
            <a:prstGeom prst="rect">
              <a:avLst/>
            </a:prstGeom>
            <a:noFill/>
          </p:spPr>
          <p:txBody>
            <a:bodyPr wrap="square" lIns="89642" tIns="89642" rIns="89642" bIns="89642" rtlCol="0">
              <a:spAutoFit/>
            </a:bodyPr>
            <a:lstStyle/>
            <a:p>
              <a:pPr defTabSz="896386">
                <a:lnSpc>
                  <a:spcPct val="90000"/>
                </a:lnSpc>
                <a:spcAft>
                  <a:spcPts val="588"/>
                </a:spcAft>
                <a:defRPr/>
              </a:pPr>
              <a:r>
                <a:rPr lang="en-US" sz="1961" kern="0" dirty="0">
                  <a:gradFill>
                    <a:gsLst>
                      <a:gs pos="2917">
                        <a:schemeClr val="accent1"/>
                      </a:gs>
                      <a:gs pos="30000">
                        <a:schemeClr val="accent1"/>
                      </a:gs>
                    </a:gsLst>
                    <a:lin ang="5400000" scaled="0"/>
                  </a:gradFill>
                </a:rPr>
                <a:t>Impact</a:t>
              </a:r>
            </a:p>
          </p:txBody>
        </p:sp>
      </p:grpSp>
      <p:graphicFrame>
        <p:nvGraphicFramePr>
          <p:cNvPr id="2" name="Table 1"/>
          <p:cNvGraphicFramePr>
            <a:graphicFrameLocks noGrp="1"/>
          </p:cNvGraphicFramePr>
          <p:nvPr>
            <p:extLst/>
          </p:nvPr>
        </p:nvGraphicFramePr>
        <p:xfrm>
          <a:off x="6448960" y="1288424"/>
          <a:ext cx="5026308" cy="3888264"/>
        </p:xfrm>
        <a:graphic>
          <a:graphicData uri="http://schemas.openxmlformats.org/drawingml/2006/table">
            <a:tbl>
              <a:tblPr>
                <a:tableStyleId>{616DA210-FB5B-4158-B5E0-FEB733F419BA}</a:tableStyleId>
              </a:tblPr>
              <a:tblGrid>
                <a:gridCol w="1675436">
                  <a:extLst>
                    <a:ext uri="{9D8B030D-6E8A-4147-A177-3AD203B41FA5}">
                      <a16:colId xmlns:a16="http://schemas.microsoft.com/office/drawing/2014/main" val="20000"/>
                    </a:ext>
                  </a:extLst>
                </a:gridCol>
                <a:gridCol w="1675436">
                  <a:extLst>
                    <a:ext uri="{9D8B030D-6E8A-4147-A177-3AD203B41FA5}">
                      <a16:colId xmlns:a16="http://schemas.microsoft.com/office/drawing/2014/main" val="20001"/>
                    </a:ext>
                  </a:extLst>
                </a:gridCol>
                <a:gridCol w="1675436">
                  <a:extLst>
                    <a:ext uri="{9D8B030D-6E8A-4147-A177-3AD203B41FA5}">
                      <a16:colId xmlns:a16="http://schemas.microsoft.com/office/drawing/2014/main" val="20002"/>
                    </a:ext>
                  </a:extLst>
                </a:gridCol>
              </a:tblGrid>
              <a:tr h="1296088">
                <a:tc>
                  <a:txBody>
                    <a:bodyPr/>
                    <a:lstStyle/>
                    <a:p>
                      <a:endParaRPr lang="en-US" sz="1800" dirty="0"/>
                    </a:p>
                  </a:txBody>
                  <a:tcPr marL="89642" marR="89642" marT="44821" marB="44821">
                    <a:solidFill>
                      <a:srgbClr val="C9E7A7"/>
                    </a:solidFill>
                  </a:tcPr>
                </a:tc>
                <a:tc>
                  <a:txBody>
                    <a:bodyPr/>
                    <a:lstStyle/>
                    <a:p>
                      <a:endParaRPr lang="en-US" sz="1800" dirty="0"/>
                    </a:p>
                  </a:txBody>
                  <a:tcPr marL="89642" marR="89642" marT="44821" marB="44821">
                    <a:solidFill>
                      <a:srgbClr val="C9E7A7"/>
                    </a:solidFill>
                  </a:tcPr>
                </a:tc>
                <a:tc>
                  <a:txBody>
                    <a:bodyPr/>
                    <a:lstStyle/>
                    <a:p>
                      <a:endParaRPr lang="en-US" sz="1800" dirty="0"/>
                    </a:p>
                  </a:txBody>
                  <a:tcPr marL="89642" marR="89642" marT="44821" marB="44821">
                    <a:solidFill>
                      <a:srgbClr val="FFE389"/>
                    </a:solidFill>
                  </a:tcPr>
                </a:tc>
                <a:extLst>
                  <a:ext uri="{0D108BD9-81ED-4DB2-BD59-A6C34878D82A}">
                    <a16:rowId xmlns:a16="http://schemas.microsoft.com/office/drawing/2014/main" val="10000"/>
                  </a:ext>
                </a:extLst>
              </a:tr>
              <a:tr h="1296088">
                <a:tc>
                  <a:txBody>
                    <a:bodyPr/>
                    <a:lstStyle/>
                    <a:p>
                      <a:endParaRPr lang="en-US" sz="1800" dirty="0"/>
                    </a:p>
                  </a:txBody>
                  <a:tcPr marL="89642" marR="89642" marT="44821" marB="44821">
                    <a:solidFill>
                      <a:srgbClr val="C9E7A7"/>
                    </a:solidFill>
                  </a:tcPr>
                </a:tc>
                <a:tc>
                  <a:txBody>
                    <a:bodyPr/>
                    <a:lstStyle/>
                    <a:p>
                      <a:endParaRPr lang="en-US" sz="1800" dirty="0"/>
                    </a:p>
                  </a:txBody>
                  <a:tcPr marL="89642" marR="89642" marT="44821" marB="44821">
                    <a:solidFill>
                      <a:srgbClr val="FFE389"/>
                    </a:solidFill>
                  </a:tcPr>
                </a:tc>
                <a:tc>
                  <a:txBody>
                    <a:bodyPr/>
                    <a:lstStyle/>
                    <a:p>
                      <a:endParaRPr lang="en-US" sz="1800" dirty="0"/>
                    </a:p>
                  </a:txBody>
                  <a:tcPr marL="89642" marR="89642" marT="44821" marB="44821">
                    <a:solidFill>
                      <a:srgbClr val="FFE389"/>
                    </a:solidFill>
                  </a:tcPr>
                </a:tc>
                <a:extLst>
                  <a:ext uri="{0D108BD9-81ED-4DB2-BD59-A6C34878D82A}">
                    <a16:rowId xmlns:a16="http://schemas.microsoft.com/office/drawing/2014/main" val="10001"/>
                  </a:ext>
                </a:extLst>
              </a:tr>
              <a:tr h="1296088">
                <a:tc>
                  <a:txBody>
                    <a:bodyPr/>
                    <a:lstStyle/>
                    <a:p>
                      <a:endParaRPr lang="en-US" sz="1800" dirty="0"/>
                    </a:p>
                  </a:txBody>
                  <a:tcPr marL="89642" marR="89642" marT="44821" marB="44821">
                    <a:solidFill>
                      <a:srgbClr val="FE7544"/>
                    </a:solidFill>
                  </a:tcPr>
                </a:tc>
                <a:tc>
                  <a:txBody>
                    <a:bodyPr/>
                    <a:lstStyle/>
                    <a:p>
                      <a:endParaRPr lang="en-US" sz="1800" dirty="0"/>
                    </a:p>
                  </a:txBody>
                  <a:tcPr marL="89642" marR="89642" marT="44821" marB="44821">
                    <a:solidFill>
                      <a:srgbClr val="FE7544"/>
                    </a:solidFill>
                  </a:tcPr>
                </a:tc>
                <a:tc>
                  <a:txBody>
                    <a:bodyPr/>
                    <a:lstStyle/>
                    <a:p>
                      <a:endParaRPr lang="en-US" sz="1800" dirty="0"/>
                    </a:p>
                  </a:txBody>
                  <a:tcPr marL="89642" marR="89642" marT="44821" marB="44821">
                    <a:solidFill>
                      <a:srgbClr val="FE7544"/>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a:stretch>
            <a:fillRect/>
          </a:stretch>
        </p:blipFill>
        <p:spPr>
          <a:xfrm>
            <a:off x="6794038" y="1240633"/>
            <a:ext cx="4291258" cy="3914728"/>
          </a:xfrm>
          <a:prstGeom prst="rect">
            <a:avLst/>
          </a:prstGeom>
        </p:spPr>
      </p:pic>
      <p:cxnSp>
        <p:nvCxnSpPr>
          <p:cNvPr id="21" name="Straight Connector 2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33802" y="5907735"/>
            <a:ext cx="11618767" cy="820914"/>
            <a:chOff x="433802" y="5907735"/>
            <a:chExt cx="11618767" cy="820914"/>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4" name="Picture 23"/>
            <p:cNvPicPr>
              <a:picLocks noChangeAspect="1"/>
            </p:cNvPicPr>
            <p:nvPr/>
          </p:nvPicPr>
          <p:blipFill>
            <a:blip r:embed="rId5"/>
            <a:stretch>
              <a:fillRect/>
            </a:stretch>
          </p:blipFill>
          <p:spPr>
            <a:xfrm>
              <a:off x="433802" y="6086496"/>
              <a:ext cx="2859932" cy="551726"/>
            </a:xfrm>
            <a:prstGeom prst="rect">
              <a:avLst/>
            </a:prstGeom>
          </p:spPr>
        </p:pic>
      </p:grpSp>
      <p:sp>
        <p:nvSpPr>
          <p:cNvPr id="25" name="Content Placeholder 5"/>
          <p:cNvSpPr txBox="1">
            <a:spLocks/>
          </p:cNvSpPr>
          <p:nvPr/>
        </p:nvSpPr>
        <p:spPr>
          <a:xfrm>
            <a:off x="652463" y="1050580"/>
            <a:ext cx="4190520" cy="4896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Plot your Business Scenarios - to understand what scenarios will provide the highest level of impact the fastest, and also help to determine the harder projects that may be more important, but need more planning.</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Scenario positioning - will help determine the highest value scenarios to focus on first. High impact, low difficulty scenarios should be your first “quick wins.” Medium and high difficulty scenarios will require more stakeholder analysis and discussion.</a:t>
            </a: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lvl="0" algn="l" fontAlgn="base">
              <a:spcAft>
                <a:spcPts val="1200"/>
              </a:spcAft>
            </a:pPr>
            <a:endParaRPr lang="en-US" sz="2000" b="1" dirty="0">
              <a:solidFill>
                <a:srgbClr val="2E2E2E"/>
              </a:solidFill>
              <a:latin typeface="Calibri Light"/>
            </a:endParaRPr>
          </a:p>
        </p:txBody>
      </p:sp>
    </p:spTree>
    <p:extLst>
      <p:ext uri="{BB962C8B-B14F-4D97-AF65-F5344CB8AC3E}">
        <p14:creationId xmlns:p14="http://schemas.microsoft.com/office/powerpoint/2010/main" val="3154512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448603" y="4726740"/>
            <a:ext cx="11394149" cy="548562"/>
          </a:xfrm>
          <a:prstGeom prst="rect">
            <a:avLst/>
          </a:prstGeom>
          <a:solidFill>
            <a:schemeClr val="bg1">
              <a:lumMod val="95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lumMod val="50000"/>
                  </a:schemeClr>
                </a:solidFill>
              </a:rPr>
              <a:t>Outlook e-mail</a:t>
            </a:r>
          </a:p>
        </p:txBody>
      </p:sp>
      <p:sp>
        <p:nvSpPr>
          <p:cNvPr id="80" name="Rectangle 79"/>
          <p:cNvSpPr/>
          <p:nvPr/>
        </p:nvSpPr>
        <p:spPr>
          <a:xfrm>
            <a:off x="448602" y="1800560"/>
            <a:ext cx="11394149" cy="5485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Skype for Business</a:t>
            </a:r>
          </a:p>
        </p:txBody>
      </p:sp>
      <p:sp>
        <p:nvSpPr>
          <p:cNvPr id="15" name="Rectangle 14"/>
          <p:cNvSpPr/>
          <p:nvPr/>
        </p:nvSpPr>
        <p:spPr>
          <a:xfrm>
            <a:off x="448604" y="2971033"/>
            <a:ext cx="11394149" cy="5485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Microsoft Teams</a:t>
            </a:r>
          </a:p>
        </p:txBody>
      </p:sp>
      <p:sp>
        <p:nvSpPr>
          <p:cNvPr id="14" name="Rectangle 13"/>
          <p:cNvSpPr/>
          <p:nvPr/>
        </p:nvSpPr>
        <p:spPr>
          <a:xfrm>
            <a:off x="448606" y="3556269"/>
            <a:ext cx="11394149" cy="54856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Office 365 Groups</a:t>
            </a:r>
          </a:p>
        </p:txBody>
      </p:sp>
      <p:sp>
        <p:nvSpPr>
          <p:cNvPr id="10" name="Rectangle 9"/>
          <p:cNvSpPr/>
          <p:nvPr/>
        </p:nvSpPr>
        <p:spPr>
          <a:xfrm>
            <a:off x="448603" y="4141504"/>
            <a:ext cx="11394149" cy="548562"/>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lumMod val="50000"/>
                  </a:schemeClr>
                </a:solidFill>
              </a:rPr>
              <a:t>OneDrive for Business</a:t>
            </a:r>
          </a:p>
        </p:txBody>
      </p:sp>
      <p:sp>
        <p:nvSpPr>
          <p:cNvPr id="16" name="Rectangle 15"/>
          <p:cNvSpPr/>
          <p:nvPr/>
        </p:nvSpPr>
        <p:spPr>
          <a:xfrm>
            <a:off x="448615" y="1215324"/>
            <a:ext cx="11394149" cy="548562"/>
          </a:xfrm>
          <a:prstGeom prst="rect">
            <a:avLst/>
          </a:prstGeom>
          <a:solidFill>
            <a:schemeClr val="accent3">
              <a:lumMod val="50000"/>
            </a:schemeClr>
          </a:solidFill>
          <a:ln>
            <a:solidFill>
              <a:schemeClr val="accent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Yammer</a:t>
            </a:r>
          </a:p>
        </p:txBody>
      </p:sp>
      <p:sp>
        <p:nvSpPr>
          <p:cNvPr id="18" name="Rectangle 17"/>
          <p:cNvSpPr/>
          <p:nvPr/>
        </p:nvSpPr>
        <p:spPr>
          <a:xfrm>
            <a:off x="448606" y="2385796"/>
            <a:ext cx="11394149" cy="5485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SharePoint Sites</a:t>
            </a:r>
          </a:p>
        </p:txBody>
      </p:sp>
      <p:sp>
        <p:nvSpPr>
          <p:cNvPr id="2" name="Title 1"/>
          <p:cNvSpPr>
            <a:spLocks noGrp="1"/>
          </p:cNvSpPr>
          <p:nvPr>
            <p:ph type="title"/>
          </p:nvPr>
        </p:nvSpPr>
        <p:spPr>
          <a:xfrm>
            <a:off x="334311" y="-28863"/>
            <a:ext cx="11743385" cy="1562384"/>
          </a:xfrm>
        </p:spPr>
        <p:txBody>
          <a:bodyPr>
            <a:noAutofit/>
          </a:bodyPr>
          <a:lstStyle/>
          <a:p>
            <a:r>
              <a:rPr lang="en-US" sz="5400" dirty="0">
                <a:solidFill>
                  <a:schemeClr val="tx1"/>
                </a:solidFill>
              </a:rPr>
              <a:t>How – Define Collaboration Journey</a:t>
            </a:r>
          </a:p>
        </p:txBody>
      </p:sp>
      <p:cxnSp>
        <p:nvCxnSpPr>
          <p:cNvPr id="87" name="Straight Arrow Connector 86"/>
          <p:cNvCxnSpPr/>
          <p:nvPr/>
        </p:nvCxnSpPr>
        <p:spPr>
          <a:xfrm>
            <a:off x="2487267" y="5617381"/>
            <a:ext cx="897801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639646" y="1316406"/>
            <a:ext cx="9059940" cy="3870769"/>
            <a:chOff x="2741141" y="2162119"/>
            <a:chExt cx="9061225" cy="3871318"/>
          </a:xfrm>
        </p:grpSpPr>
        <p:sp>
          <p:nvSpPr>
            <p:cNvPr id="101" name="Freeform: Shape 100"/>
            <p:cNvSpPr/>
            <p:nvPr/>
          </p:nvSpPr>
          <p:spPr>
            <a:xfrm>
              <a:off x="2955471" y="2351314"/>
              <a:ext cx="7739743" cy="3542935"/>
            </a:xfrm>
            <a:custGeom>
              <a:avLst/>
              <a:gdLst>
                <a:gd name="connsiteX0" fmla="*/ 0 w 7739743"/>
                <a:gd name="connsiteY0" fmla="*/ 0 h 3542935"/>
                <a:gd name="connsiteX1" fmla="*/ 1317172 w 7739743"/>
                <a:gd name="connsiteY1" fmla="*/ 1170215 h 3542935"/>
                <a:gd name="connsiteX2" fmla="*/ 2362200 w 7739743"/>
                <a:gd name="connsiteY2" fmla="*/ 1725386 h 3542935"/>
                <a:gd name="connsiteX3" fmla="*/ 4310743 w 7739743"/>
                <a:gd name="connsiteY3" fmla="*/ 3526972 h 3542935"/>
                <a:gd name="connsiteX4" fmla="*/ 5187043 w 7739743"/>
                <a:gd name="connsiteY4" fmla="*/ 571500 h 3542935"/>
                <a:gd name="connsiteX5" fmla="*/ 7739743 w 7739743"/>
                <a:gd name="connsiteY5" fmla="*/ 1175657 h 354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9743" h="3542935">
                  <a:moveTo>
                    <a:pt x="0" y="0"/>
                  </a:moveTo>
                  <a:cubicBezTo>
                    <a:pt x="461736" y="441325"/>
                    <a:pt x="923472" y="882651"/>
                    <a:pt x="1317172" y="1170215"/>
                  </a:cubicBezTo>
                  <a:cubicBezTo>
                    <a:pt x="1710872" y="1457779"/>
                    <a:pt x="1863272" y="1332593"/>
                    <a:pt x="2362200" y="1725386"/>
                  </a:cubicBezTo>
                  <a:cubicBezTo>
                    <a:pt x="2861128" y="2118179"/>
                    <a:pt x="3839936" y="3719286"/>
                    <a:pt x="4310743" y="3526972"/>
                  </a:cubicBezTo>
                  <a:cubicBezTo>
                    <a:pt x="4781550" y="3334658"/>
                    <a:pt x="4615543" y="963386"/>
                    <a:pt x="5187043" y="571500"/>
                  </a:cubicBezTo>
                  <a:cubicBezTo>
                    <a:pt x="5758543" y="179614"/>
                    <a:pt x="6749143" y="677635"/>
                    <a:pt x="7739743" y="1175657"/>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2741141" y="2162119"/>
              <a:ext cx="1018524" cy="346449"/>
              <a:chOff x="2419468" y="5069054"/>
              <a:chExt cx="1018524" cy="346449"/>
            </a:xfrm>
          </p:grpSpPr>
          <p:sp>
            <p:nvSpPr>
              <p:cNvPr id="61" name="Oval 60"/>
              <p:cNvSpPr/>
              <p:nvPr/>
            </p:nvSpPr>
            <p:spPr>
              <a:xfrm>
                <a:off x="2419468" y="5069054"/>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765917" y="5111473"/>
                <a:ext cx="672075" cy="261647"/>
              </a:xfrm>
              <a:prstGeom prst="rect">
                <a:avLst/>
              </a:prstGeom>
              <a:noFill/>
            </p:spPr>
            <p:txBody>
              <a:bodyPr wrap="none" rtlCol="0">
                <a:spAutoFit/>
              </a:bodyPr>
              <a:lstStyle/>
              <a:p>
                <a:r>
                  <a:rPr lang="en-US" sz="1100" b="1" dirty="0">
                    <a:solidFill>
                      <a:schemeClr val="bg1"/>
                    </a:solidFill>
                  </a:rPr>
                  <a:t>Ideation</a:t>
                </a:r>
              </a:p>
            </p:txBody>
          </p:sp>
        </p:grpSp>
        <p:grpSp>
          <p:nvGrpSpPr>
            <p:cNvPr id="63" name="Group 62"/>
            <p:cNvGrpSpPr/>
            <p:nvPr/>
          </p:nvGrpSpPr>
          <p:grpSpPr>
            <a:xfrm>
              <a:off x="4070851" y="3348596"/>
              <a:ext cx="1624544" cy="346449"/>
              <a:chOff x="2419468" y="5069054"/>
              <a:chExt cx="1624544" cy="346449"/>
            </a:xfrm>
          </p:grpSpPr>
          <p:sp>
            <p:nvSpPr>
              <p:cNvPr id="64" name="Oval 63"/>
              <p:cNvSpPr/>
              <p:nvPr/>
            </p:nvSpPr>
            <p:spPr>
              <a:xfrm>
                <a:off x="2419468" y="5069054"/>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5" name="TextBox 64"/>
              <p:cNvSpPr txBox="1"/>
              <p:nvPr/>
            </p:nvSpPr>
            <p:spPr>
              <a:xfrm>
                <a:off x="2765917" y="5111473"/>
                <a:ext cx="1278095" cy="261647"/>
              </a:xfrm>
              <a:prstGeom prst="rect">
                <a:avLst/>
              </a:prstGeom>
              <a:noFill/>
            </p:spPr>
            <p:txBody>
              <a:bodyPr wrap="none" rtlCol="0">
                <a:spAutoFit/>
              </a:bodyPr>
              <a:lstStyle/>
              <a:p>
                <a:r>
                  <a:rPr lang="en-US" sz="1100" b="1" dirty="0">
                    <a:solidFill>
                      <a:schemeClr val="bg1"/>
                    </a:solidFill>
                  </a:rPr>
                  <a:t>Formalized project</a:t>
                </a:r>
              </a:p>
            </p:txBody>
          </p:sp>
        </p:grpSp>
        <p:grpSp>
          <p:nvGrpSpPr>
            <p:cNvPr id="66" name="Group 65"/>
            <p:cNvGrpSpPr/>
            <p:nvPr/>
          </p:nvGrpSpPr>
          <p:grpSpPr>
            <a:xfrm>
              <a:off x="5119004" y="3902563"/>
              <a:ext cx="1473841" cy="346449"/>
              <a:chOff x="2419468" y="5069054"/>
              <a:chExt cx="1473841" cy="346449"/>
            </a:xfrm>
          </p:grpSpPr>
          <p:sp>
            <p:nvSpPr>
              <p:cNvPr id="67" name="Oval 66"/>
              <p:cNvSpPr/>
              <p:nvPr/>
            </p:nvSpPr>
            <p:spPr>
              <a:xfrm>
                <a:off x="2419468" y="5069054"/>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8" name="TextBox 67"/>
              <p:cNvSpPr txBox="1"/>
              <p:nvPr/>
            </p:nvSpPr>
            <p:spPr>
              <a:xfrm>
                <a:off x="2765917" y="5111473"/>
                <a:ext cx="1127392" cy="261647"/>
              </a:xfrm>
              <a:prstGeom prst="rect">
                <a:avLst/>
              </a:prstGeom>
              <a:noFill/>
            </p:spPr>
            <p:txBody>
              <a:bodyPr wrap="none" rtlCol="0">
                <a:spAutoFit/>
              </a:bodyPr>
              <a:lstStyle/>
              <a:p>
                <a:r>
                  <a:rPr lang="en-US" sz="1100" b="1" dirty="0">
                    <a:solidFill>
                      <a:schemeClr val="tx1">
                        <a:lumMod val="75000"/>
                        <a:lumOff val="25000"/>
                      </a:schemeClr>
                    </a:solidFill>
                  </a:rPr>
                  <a:t>Refines solution</a:t>
                </a:r>
              </a:p>
            </p:txBody>
          </p:sp>
        </p:grpSp>
        <p:grpSp>
          <p:nvGrpSpPr>
            <p:cNvPr id="69" name="Group 68"/>
            <p:cNvGrpSpPr/>
            <p:nvPr/>
          </p:nvGrpSpPr>
          <p:grpSpPr>
            <a:xfrm>
              <a:off x="7962982" y="2665125"/>
              <a:ext cx="1315122" cy="438461"/>
              <a:chOff x="2419468" y="4977042"/>
              <a:chExt cx="1315122" cy="438461"/>
            </a:xfrm>
          </p:grpSpPr>
          <p:sp>
            <p:nvSpPr>
              <p:cNvPr id="70" name="Oval 69"/>
              <p:cNvSpPr/>
              <p:nvPr/>
            </p:nvSpPr>
            <p:spPr>
              <a:xfrm>
                <a:off x="2419468" y="5069054"/>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nvSpPr>
            <p:spPr>
              <a:xfrm>
                <a:off x="2765917" y="4977042"/>
                <a:ext cx="968673" cy="430948"/>
              </a:xfrm>
              <a:prstGeom prst="rect">
                <a:avLst/>
              </a:prstGeom>
              <a:noFill/>
            </p:spPr>
            <p:txBody>
              <a:bodyPr wrap="none" rtlCol="0">
                <a:spAutoFit/>
              </a:bodyPr>
              <a:lstStyle/>
              <a:p>
                <a:r>
                  <a:rPr lang="en-US" sz="1100" b="1" dirty="0">
                    <a:solidFill>
                      <a:schemeClr val="bg1"/>
                    </a:solidFill>
                  </a:rPr>
                  <a:t>Presentation </a:t>
                </a:r>
                <a:br>
                  <a:rPr lang="en-US" sz="1100" b="1" dirty="0">
                    <a:solidFill>
                      <a:schemeClr val="bg1"/>
                    </a:solidFill>
                  </a:rPr>
                </a:br>
                <a:r>
                  <a:rPr lang="en-US" sz="1100" b="1" dirty="0">
                    <a:solidFill>
                      <a:schemeClr val="bg1"/>
                    </a:solidFill>
                  </a:rPr>
                  <a:t>of solution</a:t>
                </a:r>
              </a:p>
            </p:txBody>
          </p:sp>
        </p:grpSp>
        <p:grpSp>
          <p:nvGrpSpPr>
            <p:cNvPr id="81" name="Group 80"/>
            <p:cNvGrpSpPr/>
            <p:nvPr/>
          </p:nvGrpSpPr>
          <p:grpSpPr>
            <a:xfrm>
              <a:off x="10711920" y="3310495"/>
              <a:ext cx="1090446" cy="346449"/>
              <a:chOff x="2466447" y="5046099"/>
              <a:chExt cx="1090446" cy="346449"/>
            </a:xfrm>
          </p:grpSpPr>
          <p:sp>
            <p:nvSpPr>
              <p:cNvPr id="82" name="Oval 81"/>
              <p:cNvSpPr/>
              <p:nvPr/>
            </p:nvSpPr>
            <p:spPr>
              <a:xfrm>
                <a:off x="2466447" y="5046099"/>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TextBox 82"/>
              <p:cNvSpPr txBox="1"/>
              <p:nvPr/>
            </p:nvSpPr>
            <p:spPr>
              <a:xfrm>
                <a:off x="2896041" y="5064603"/>
                <a:ext cx="660852" cy="261647"/>
              </a:xfrm>
              <a:prstGeom prst="rect">
                <a:avLst/>
              </a:prstGeom>
              <a:noFill/>
            </p:spPr>
            <p:txBody>
              <a:bodyPr wrap="none" rtlCol="0">
                <a:spAutoFit/>
              </a:bodyPr>
              <a:lstStyle/>
              <a:p>
                <a:r>
                  <a:rPr lang="en-US" sz="1100" b="1" dirty="0">
                    <a:solidFill>
                      <a:schemeClr val="bg1"/>
                    </a:solidFill>
                  </a:rPr>
                  <a:t>Archival</a:t>
                </a:r>
              </a:p>
            </p:txBody>
          </p:sp>
        </p:grpSp>
        <p:grpSp>
          <p:nvGrpSpPr>
            <p:cNvPr id="93" name="Group 92"/>
            <p:cNvGrpSpPr/>
            <p:nvPr/>
          </p:nvGrpSpPr>
          <p:grpSpPr>
            <a:xfrm>
              <a:off x="7074625" y="5686988"/>
              <a:ext cx="1747994" cy="346449"/>
              <a:chOff x="2419468" y="5069054"/>
              <a:chExt cx="1747994" cy="346449"/>
            </a:xfrm>
          </p:grpSpPr>
          <p:sp>
            <p:nvSpPr>
              <p:cNvPr id="94" name="Oval 93"/>
              <p:cNvSpPr/>
              <p:nvPr/>
            </p:nvSpPr>
            <p:spPr>
              <a:xfrm>
                <a:off x="2419468" y="5069054"/>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95" name="TextBox 94"/>
              <p:cNvSpPr txBox="1"/>
              <p:nvPr/>
            </p:nvSpPr>
            <p:spPr>
              <a:xfrm>
                <a:off x="2765917" y="5111473"/>
                <a:ext cx="1401545" cy="261647"/>
              </a:xfrm>
              <a:prstGeom prst="rect">
                <a:avLst/>
              </a:prstGeom>
              <a:noFill/>
            </p:spPr>
            <p:txBody>
              <a:bodyPr wrap="none" rtlCol="0">
                <a:spAutoFit/>
              </a:bodyPr>
              <a:lstStyle/>
              <a:p>
                <a:r>
                  <a:rPr lang="en-US" sz="1100" b="1" dirty="0">
                    <a:solidFill>
                      <a:schemeClr val="tx1">
                        <a:lumMod val="75000"/>
                        <a:lumOff val="25000"/>
                      </a:schemeClr>
                    </a:solidFill>
                  </a:rPr>
                  <a:t>Feedback from SMEs</a:t>
                </a:r>
              </a:p>
            </p:txBody>
          </p:sp>
        </p:grpSp>
      </p:grpSp>
      <p:sp>
        <p:nvSpPr>
          <p:cNvPr id="103" name="Freeform: Shape 102"/>
          <p:cNvSpPr/>
          <p:nvPr/>
        </p:nvSpPr>
        <p:spPr>
          <a:xfrm>
            <a:off x="2625377" y="1492983"/>
            <a:ext cx="7308721" cy="2929550"/>
          </a:xfrm>
          <a:custGeom>
            <a:avLst/>
            <a:gdLst>
              <a:gd name="connsiteX0" fmla="*/ 0 w 7309758"/>
              <a:gd name="connsiteY0" fmla="*/ 2929966 h 2929966"/>
              <a:gd name="connsiteX1" fmla="*/ 783772 w 7309758"/>
              <a:gd name="connsiteY1" fmla="*/ 594980 h 2929966"/>
              <a:gd name="connsiteX2" fmla="*/ 2944586 w 7309758"/>
              <a:gd name="connsiteY2" fmla="*/ 2347580 h 2929966"/>
              <a:gd name="connsiteX3" fmla="*/ 4076700 w 7309758"/>
              <a:gd name="connsiteY3" fmla="*/ 1182809 h 2929966"/>
              <a:gd name="connsiteX4" fmla="*/ 5061858 w 7309758"/>
              <a:gd name="connsiteY4" fmla="*/ 7151 h 2929966"/>
              <a:gd name="connsiteX5" fmla="*/ 5236029 w 7309758"/>
              <a:gd name="connsiteY5" fmla="*/ 1754309 h 2929966"/>
              <a:gd name="connsiteX6" fmla="*/ 6547758 w 7309758"/>
              <a:gd name="connsiteY6" fmla="*/ 2363909 h 2929966"/>
              <a:gd name="connsiteX7" fmla="*/ 7309758 w 7309758"/>
              <a:gd name="connsiteY7" fmla="*/ 23480 h 292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758" h="2929966">
                <a:moveTo>
                  <a:pt x="0" y="2929966"/>
                </a:moveTo>
                <a:cubicBezTo>
                  <a:pt x="146504" y="1811005"/>
                  <a:pt x="293008" y="692044"/>
                  <a:pt x="783772" y="594980"/>
                </a:cubicBezTo>
                <a:cubicBezTo>
                  <a:pt x="1274536" y="497916"/>
                  <a:pt x="2395765" y="2249609"/>
                  <a:pt x="2944586" y="2347580"/>
                </a:cubicBezTo>
                <a:cubicBezTo>
                  <a:pt x="3493407" y="2445551"/>
                  <a:pt x="3723822" y="1572880"/>
                  <a:pt x="4076700" y="1182809"/>
                </a:cubicBezTo>
                <a:cubicBezTo>
                  <a:pt x="4429578" y="792738"/>
                  <a:pt x="4868637" y="-88099"/>
                  <a:pt x="5061858" y="7151"/>
                </a:cubicBezTo>
                <a:cubicBezTo>
                  <a:pt x="5255079" y="102401"/>
                  <a:pt x="4988379" y="1361516"/>
                  <a:pt x="5236029" y="1754309"/>
                </a:cubicBezTo>
                <a:cubicBezTo>
                  <a:pt x="5483679" y="2147102"/>
                  <a:pt x="6202136" y="2652381"/>
                  <a:pt x="6547758" y="2363909"/>
                </a:cubicBezTo>
                <a:cubicBezTo>
                  <a:pt x="6893380" y="2075437"/>
                  <a:pt x="7101569" y="1049458"/>
                  <a:pt x="7309758" y="2348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2487267" y="4242585"/>
            <a:ext cx="1701258" cy="346400"/>
            <a:chOff x="2419468" y="5069054"/>
            <a:chExt cx="1701500" cy="346449"/>
          </a:xfrm>
        </p:grpSpPr>
        <p:sp>
          <p:nvSpPr>
            <p:cNvPr id="9" name="Oval 8"/>
            <p:cNvSpPr/>
            <p:nvPr/>
          </p:nvSpPr>
          <p:spPr>
            <a:xfrm>
              <a:off x="2419468" y="5069054"/>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TextBox 18"/>
            <p:cNvSpPr txBox="1"/>
            <p:nvPr/>
          </p:nvSpPr>
          <p:spPr>
            <a:xfrm>
              <a:off x="2765917" y="5111473"/>
              <a:ext cx="1355051" cy="261647"/>
            </a:xfrm>
            <a:prstGeom prst="rect">
              <a:avLst/>
            </a:prstGeom>
            <a:noFill/>
          </p:spPr>
          <p:txBody>
            <a:bodyPr wrap="none" rtlCol="0">
              <a:spAutoFit/>
            </a:bodyPr>
            <a:lstStyle/>
            <a:p>
              <a:r>
                <a:rPr lang="en-US" sz="1100" b="1" dirty="0">
                  <a:solidFill>
                    <a:schemeClr val="tx1">
                      <a:lumMod val="75000"/>
                      <a:lumOff val="25000"/>
                    </a:schemeClr>
                  </a:solidFill>
                </a:rPr>
                <a:t>Creates a document</a:t>
              </a:r>
            </a:p>
          </p:txBody>
        </p:sp>
      </p:grpSp>
      <p:grpSp>
        <p:nvGrpSpPr>
          <p:cNvPr id="41" name="Group 40"/>
          <p:cNvGrpSpPr/>
          <p:nvPr/>
        </p:nvGrpSpPr>
        <p:grpSpPr>
          <a:xfrm>
            <a:off x="3231267" y="1914596"/>
            <a:ext cx="1961763" cy="346400"/>
            <a:chOff x="2995938" y="2870229"/>
            <a:chExt cx="1962041" cy="346449"/>
          </a:xfrm>
        </p:grpSpPr>
        <p:sp>
          <p:nvSpPr>
            <p:cNvPr id="22" name="Oval 21"/>
            <p:cNvSpPr/>
            <p:nvPr/>
          </p:nvSpPr>
          <p:spPr>
            <a:xfrm>
              <a:off x="2995938" y="2870229"/>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TextBox 22"/>
            <p:cNvSpPr txBox="1"/>
            <p:nvPr/>
          </p:nvSpPr>
          <p:spPr>
            <a:xfrm>
              <a:off x="3306331" y="2900083"/>
              <a:ext cx="1651648" cy="261647"/>
            </a:xfrm>
            <a:prstGeom prst="rect">
              <a:avLst/>
            </a:prstGeom>
            <a:noFill/>
          </p:spPr>
          <p:txBody>
            <a:bodyPr wrap="none" rtlCol="0">
              <a:spAutoFit/>
            </a:bodyPr>
            <a:lstStyle/>
            <a:p>
              <a:r>
                <a:rPr lang="en-US" sz="1100" b="1" dirty="0">
                  <a:solidFill>
                    <a:schemeClr val="bg1"/>
                  </a:solidFill>
                </a:rPr>
                <a:t>Skype call with colleague</a:t>
              </a:r>
            </a:p>
          </p:txBody>
        </p:sp>
      </p:grpSp>
      <p:grpSp>
        <p:nvGrpSpPr>
          <p:cNvPr id="42" name="Group 41"/>
          <p:cNvGrpSpPr/>
          <p:nvPr/>
        </p:nvGrpSpPr>
        <p:grpSpPr>
          <a:xfrm>
            <a:off x="5363571" y="3647578"/>
            <a:ext cx="2743966" cy="346400"/>
            <a:chOff x="4949731" y="4288849"/>
            <a:chExt cx="2744356" cy="346449"/>
          </a:xfrm>
        </p:grpSpPr>
        <p:sp>
          <p:nvSpPr>
            <p:cNvPr id="25" name="Oval 24"/>
            <p:cNvSpPr/>
            <p:nvPr/>
          </p:nvSpPr>
          <p:spPr>
            <a:xfrm>
              <a:off x="4949731" y="4288849"/>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lumMod val="75000"/>
                    <a:lumOff val="25000"/>
                  </a:schemeClr>
                </a:solidFill>
              </a:endParaRPr>
            </a:p>
          </p:txBody>
        </p:sp>
        <p:sp>
          <p:nvSpPr>
            <p:cNvPr id="26" name="TextBox 25"/>
            <p:cNvSpPr txBox="1"/>
            <p:nvPr/>
          </p:nvSpPr>
          <p:spPr>
            <a:xfrm>
              <a:off x="5280904" y="4329643"/>
              <a:ext cx="2413183" cy="261647"/>
            </a:xfrm>
            <a:prstGeom prst="rect">
              <a:avLst/>
            </a:prstGeom>
            <a:noFill/>
          </p:spPr>
          <p:txBody>
            <a:bodyPr wrap="none" rtlCol="0">
              <a:spAutoFit/>
            </a:bodyPr>
            <a:lstStyle/>
            <a:p>
              <a:r>
                <a:rPr lang="en-US" sz="1100" b="1" dirty="0">
                  <a:solidFill>
                    <a:schemeClr val="tx1">
                      <a:lumMod val="75000"/>
                      <a:lumOff val="25000"/>
                    </a:schemeClr>
                  </a:solidFill>
                </a:rPr>
                <a:t>Creates a Group and shares document</a:t>
              </a:r>
            </a:p>
          </p:txBody>
        </p:sp>
      </p:grpSp>
      <p:grpSp>
        <p:nvGrpSpPr>
          <p:cNvPr id="43" name="Group 42"/>
          <p:cNvGrpSpPr/>
          <p:nvPr/>
        </p:nvGrpSpPr>
        <p:grpSpPr>
          <a:xfrm>
            <a:off x="7678699" y="3066457"/>
            <a:ext cx="1901634" cy="346400"/>
            <a:chOff x="6932772" y="3085362"/>
            <a:chExt cx="1901904" cy="346449"/>
          </a:xfrm>
        </p:grpSpPr>
        <p:sp>
          <p:nvSpPr>
            <p:cNvPr id="32" name="Oval 31"/>
            <p:cNvSpPr/>
            <p:nvPr/>
          </p:nvSpPr>
          <p:spPr>
            <a:xfrm>
              <a:off x="6932772" y="3085362"/>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3" name="TextBox 32"/>
            <p:cNvSpPr txBox="1"/>
            <p:nvPr/>
          </p:nvSpPr>
          <p:spPr>
            <a:xfrm>
              <a:off x="7279221" y="3128831"/>
              <a:ext cx="1555455" cy="261647"/>
            </a:xfrm>
            <a:prstGeom prst="rect">
              <a:avLst/>
            </a:prstGeom>
            <a:noFill/>
          </p:spPr>
          <p:txBody>
            <a:bodyPr wrap="none" rtlCol="0">
              <a:spAutoFit/>
            </a:bodyPr>
            <a:lstStyle/>
            <a:p>
              <a:r>
                <a:rPr lang="en-US" sz="1100" b="1" dirty="0">
                  <a:solidFill>
                    <a:schemeClr val="tx1">
                      <a:lumMod val="75000"/>
                      <a:lumOff val="25000"/>
                    </a:schemeClr>
                  </a:solidFill>
                </a:rPr>
                <a:t>Collaborates with team</a:t>
              </a:r>
            </a:p>
          </p:txBody>
        </p:sp>
      </p:grpSp>
      <p:grpSp>
        <p:nvGrpSpPr>
          <p:cNvPr id="44" name="Group 43"/>
          <p:cNvGrpSpPr/>
          <p:nvPr/>
        </p:nvGrpSpPr>
        <p:grpSpPr>
          <a:xfrm>
            <a:off x="7505499" y="1323057"/>
            <a:ext cx="1884473" cy="346400"/>
            <a:chOff x="8048021" y="1739026"/>
            <a:chExt cx="1884740" cy="346449"/>
          </a:xfrm>
        </p:grpSpPr>
        <p:sp>
          <p:nvSpPr>
            <p:cNvPr id="35" name="Oval 34"/>
            <p:cNvSpPr/>
            <p:nvPr/>
          </p:nvSpPr>
          <p:spPr>
            <a:xfrm>
              <a:off x="8048021" y="1739026"/>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564885" y="1778055"/>
              <a:ext cx="1367876" cy="261647"/>
            </a:xfrm>
            <a:prstGeom prst="rect">
              <a:avLst/>
            </a:prstGeom>
            <a:noFill/>
          </p:spPr>
          <p:txBody>
            <a:bodyPr wrap="none" rtlCol="0">
              <a:spAutoFit/>
            </a:bodyPr>
            <a:lstStyle/>
            <a:p>
              <a:pPr algn="ctr"/>
              <a:r>
                <a:rPr lang="en-US" sz="1100" b="1" dirty="0">
                  <a:solidFill>
                    <a:schemeClr val="bg1"/>
                  </a:solidFill>
                </a:rPr>
                <a:t>Harvests knowledge</a:t>
              </a:r>
            </a:p>
          </p:txBody>
        </p:sp>
      </p:grpSp>
      <p:grpSp>
        <p:nvGrpSpPr>
          <p:cNvPr id="45" name="Group 44"/>
          <p:cNvGrpSpPr/>
          <p:nvPr/>
        </p:nvGrpSpPr>
        <p:grpSpPr>
          <a:xfrm>
            <a:off x="8555260" y="3710141"/>
            <a:ext cx="1409617" cy="346400"/>
            <a:chOff x="8946570" y="3789107"/>
            <a:chExt cx="1409816" cy="346449"/>
          </a:xfrm>
        </p:grpSpPr>
        <p:sp>
          <p:nvSpPr>
            <p:cNvPr id="38" name="Oval 37"/>
            <p:cNvSpPr/>
            <p:nvPr/>
          </p:nvSpPr>
          <p:spPr>
            <a:xfrm>
              <a:off x="8946570" y="3789107"/>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TextBox 38"/>
            <p:cNvSpPr txBox="1"/>
            <p:nvPr/>
          </p:nvSpPr>
          <p:spPr>
            <a:xfrm>
              <a:off x="9305948" y="3850326"/>
              <a:ext cx="1050438" cy="261647"/>
            </a:xfrm>
            <a:prstGeom prst="rect">
              <a:avLst/>
            </a:prstGeom>
            <a:noFill/>
          </p:spPr>
          <p:txBody>
            <a:bodyPr wrap="none" rtlCol="0">
              <a:spAutoFit/>
            </a:bodyPr>
            <a:lstStyle/>
            <a:p>
              <a:pPr algn="ctr"/>
              <a:r>
                <a:rPr lang="en-US" sz="1100" b="1" dirty="0">
                  <a:solidFill>
                    <a:schemeClr val="tx1">
                      <a:lumMod val="75000"/>
                      <a:lumOff val="25000"/>
                    </a:schemeClr>
                  </a:solidFill>
                </a:rPr>
                <a:t>Finalizes result</a:t>
              </a:r>
            </a:p>
          </p:txBody>
        </p:sp>
      </p:grpSp>
      <p:grpSp>
        <p:nvGrpSpPr>
          <p:cNvPr id="55" name="Group 54"/>
          <p:cNvGrpSpPr/>
          <p:nvPr/>
        </p:nvGrpSpPr>
        <p:grpSpPr>
          <a:xfrm>
            <a:off x="9773468" y="1323056"/>
            <a:ext cx="1491106" cy="346400"/>
            <a:chOff x="8048021" y="1739026"/>
            <a:chExt cx="1491318" cy="346449"/>
          </a:xfrm>
        </p:grpSpPr>
        <p:sp>
          <p:nvSpPr>
            <p:cNvPr id="56" name="Oval 55"/>
            <p:cNvSpPr/>
            <p:nvPr/>
          </p:nvSpPr>
          <p:spPr>
            <a:xfrm>
              <a:off x="8048021" y="1739026"/>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8394471" y="1778055"/>
              <a:ext cx="1144868" cy="265009"/>
            </a:xfrm>
            <a:prstGeom prst="rect">
              <a:avLst/>
            </a:prstGeom>
            <a:noFill/>
          </p:spPr>
          <p:txBody>
            <a:bodyPr wrap="square" rtlCol="0">
              <a:spAutoFit/>
            </a:bodyPr>
            <a:lstStyle/>
            <a:p>
              <a:r>
                <a:rPr lang="en-US" sz="1100" b="1" dirty="0">
                  <a:solidFill>
                    <a:schemeClr val="bg1"/>
                  </a:solidFill>
                </a:rPr>
                <a:t>Shares result</a:t>
              </a:r>
            </a:p>
          </p:txBody>
        </p:sp>
      </p:grpSp>
      <p:grpSp>
        <p:nvGrpSpPr>
          <p:cNvPr id="97" name="Group 96"/>
          <p:cNvGrpSpPr/>
          <p:nvPr/>
        </p:nvGrpSpPr>
        <p:grpSpPr>
          <a:xfrm>
            <a:off x="6510327" y="2499147"/>
            <a:ext cx="2166649" cy="346400"/>
            <a:chOff x="8048021" y="1739026"/>
            <a:chExt cx="2166957" cy="346449"/>
          </a:xfrm>
        </p:grpSpPr>
        <p:sp>
          <p:nvSpPr>
            <p:cNvPr id="98" name="Oval 97"/>
            <p:cNvSpPr/>
            <p:nvPr/>
          </p:nvSpPr>
          <p:spPr>
            <a:xfrm>
              <a:off x="8048021" y="1739026"/>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rot="60000">
              <a:off x="8451491" y="1765427"/>
              <a:ext cx="1763487" cy="261647"/>
            </a:xfrm>
            <a:prstGeom prst="rect">
              <a:avLst/>
            </a:prstGeom>
            <a:noFill/>
          </p:spPr>
          <p:txBody>
            <a:bodyPr wrap="square" rtlCol="0">
              <a:spAutoFit/>
            </a:bodyPr>
            <a:lstStyle/>
            <a:p>
              <a:r>
                <a:rPr lang="en-US" sz="1100" b="1" dirty="0">
                  <a:solidFill>
                    <a:schemeClr val="bg1"/>
                  </a:solidFill>
                </a:rPr>
                <a:t>Searches for information</a:t>
              </a:r>
            </a:p>
          </p:txBody>
        </p:sp>
      </p:grpSp>
      <p:sp>
        <p:nvSpPr>
          <p:cNvPr id="59" name="Oval 58"/>
          <p:cNvSpPr/>
          <p:nvPr/>
        </p:nvSpPr>
        <p:spPr>
          <a:xfrm>
            <a:off x="9501764" y="2501623"/>
            <a:ext cx="346400" cy="3464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9822176" y="2464621"/>
            <a:ext cx="1144705" cy="437622"/>
          </a:xfrm>
          <a:prstGeom prst="rect">
            <a:avLst/>
          </a:prstGeom>
          <a:noFill/>
        </p:spPr>
        <p:txBody>
          <a:bodyPr wrap="square" rtlCol="0">
            <a:spAutoFit/>
          </a:bodyPr>
          <a:lstStyle/>
          <a:p>
            <a:r>
              <a:rPr lang="en-US" sz="1100" b="1" dirty="0">
                <a:solidFill>
                  <a:schemeClr val="bg1"/>
                </a:solidFill>
              </a:rPr>
              <a:t>Persistent</a:t>
            </a:r>
            <a:br>
              <a:rPr lang="en-US" sz="1100" b="1" dirty="0">
                <a:solidFill>
                  <a:schemeClr val="bg1"/>
                </a:solidFill>
              </a:rPr>
            </a:br>
            <a:r>
              <a:rPr lang="en-US" sz="1100" b="1" dirty="0">
                <a:solidFill>
                  <a:schemeClr val="bg1"/>
                </a:solidFill>
              </a:rPr>
              <a:t>Storage</a:t>
            </a:r>
          </a:p>
        </p:txBody>
      </p:sp>
      <p:sp>
        <p:nvSpPr>
          <p:cNvPr id="77" name="Oval 76"/>
          <p:cNvSpPr/>
          <p:nvPr/>
        </p:nvSpPr>
        <p:spPr>
          <a:xfrm>
            <a:off x="728501" y="5260293"/>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78" name="TextBox 77"/>
          <p:cNvSpPr txBox="1"/>
          <p:nvPr/>
        </p:nvSpPr>
        <p:spPr>
          <a:xfrm>
            <a:off x="1074901" y="5302706"/>
            <a:ext cx="1426994" cy="261610"/>
          </a:xfrm>
          <a:prstGeom prst="rect">
            <a:avLst/>
          </a:prstGeom>
          <a:noFill/>
        </p:spPr>
        <p:txBody>
          <a:bodyPr wrap="none" rtlCol="0">
            <a:spAutoFit/>
          </a:bodyPr>
          <a:lstStyle/>
          <a:p>
            <a:r>
              <a:rPr lang="en-US" sz="1100" b="1" dirty="0">
                <a:solidFill>
                  <a:schemeClr val="tx1">
                    <a:lumMod val="50000"/>
                  </a:schemeClr>
                </a:solidFill>
              </a:rPr>
              <a:t>Project Collaboration</a:t>
            </a:r>
          </a:p>
        </p:txBody>
      </p:sp>
      <p:grpSp>
        <p:nvGrpSpPr>
          <p:cNvPr id="79" name="Group 78"/>
          <p:cNvGrpSpPr/>
          <p:nvPr/>
        </p:nvGrpSpPr>
        <p:grpSpPr>
          <a:xfrm>
            <a:off x="2932777" y="5260293"/>
            <a:ext cx="1867969" cy="346400"/>
            <a:chOff x="2419468" y="5069054"/>
            <a:chExt cx="1868238" cy="346449"/>
          </a:xfrm>
        </p:grpSpPr>
        <p:sp>
          <p:nvSpPr>
            <p:cNvPr id="84" name="Oval 83"/>
            <p:cNvSpPr/>
            <p:nvPr/>
          </p:nvSpPr>
          <p:spPr>
            <a:xfrm>
              <a:off x="2419468" y="5069054"/>
              <a:ext cx="346449" cy="34644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85" name="TextBox 84"/>
            <p:cNvSpPr txBox="1"/>
            <p:nvPr/>
          </p:nvSpPr>
          <p:spPr>
            <a:xfrm>
              <a:off x="2765917" y="5111473"/>
              <a:ext cx="1521789" cy="261647"/>
            </a:xfrm>
            <a:prstGeom prst="rect">
              <a:avLst/>
            </a:prstGeom>
            <a:noFill/>
          </p:spPr>
          <p:txBody>
            <a:bodyPr wrap="none" rtlCol="0">
              <a:spAutoFit/>
            </a:bodyPr>
            <a:lstStyle/>
            <a:p>
              <a:r>
                <a:rPr lang="en-US" sz="1100" b="1" dirty="0">
                  <a:solidFill>
                    <a:schemeClr val="tx1">
                      <a:lumMod val="50000"/>
                    </a:schemeClr>
                  </a:solidFill>
                </a:rPr>
                <a:t>Proposal Development</a:t>
              </a:r>
            </a:p>
          </p:txBody>
        </p:sp>
      </p:grpSp>
      <p:sp>
        <p:nvSpPr>
          <p:cNvPr id="73" name="TextBox 72"/>
          <p:cNvSpPr txBox="1"/>
          <p:nvPr/>
        </p:nvSpPr>
        <p:spPr>
          <a:xfrm>
            <a:off x="9865217" y="5349019"/>
            <a:ext cx="1990983" cy="271554"/>
          </a:xfrm>
          <a:prstGeom prst="rect">
            <a:avLst/>
          </a:prstGeom>
          <a:noFill/>
        </p:spPr>
        <p:txBody>
          <a:bodyPr wrap="square" rtlCol="0">
            <a:spAutoFit/>
          </a:bodyPr>
          <a:lstStyle/>
          <a:p>
            <a:r>
              <a:rPr lang="en-US" sz="1176" dirty="0">
                <a:solidFill>
                  <a:schemeClr val="tx1">
                    <a:lumMod val="50000"/>
                  </a:schemeClr>
                </a:solidFill>
              </a:rPr>
              <a:t>© Copyright Avanade 2016</a:t>
            </a:r>
          </a:p>
        </p:txBody>
      </p:sp>
      <p:grpSp>
        <p:nvGrpSpPr>
          <p:cNvPr id="75" name="Group 74"/>
          <p:cNvGrpSpPr/>
          <p:nvPr/>
        </p:nvGrpSpPr>
        <p:grpSpPr>
          <a:xfrm>
            <a:off x="433802" y="5907735"/>
            <a:ext cx="11618767" cy="820914"/>
            <a:chOff x="433802" y="5907735"/>
            <a:chExt cx="11618767" cy="820914"/>
          </a:xfrm>
        </p:grpSpPr>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6" name="Picture 85"/>
            <p:cNvPicPr>
              <a:picLocks noChangeAspect="1"/>
            </p:cNvPicPr>
            <p:nvPr/>
          </p:nvPicPr>
          <p:blipFill>
            <a:blip r:embed="rId4"/>
            <a:stretch>
              <a:fillRect/>
            </a:stretch>
          </p:blipFill>
          <p:spPr>
            <a:xfrm>
              <a:off x="433802" y="6086496"/>
              <a:ext cx="2859932" cy="551726"/>
            </a:xfrm>
            <a:prstGeom prst="rect">
              <a:avLst/>
            </a:prstGeom>
          </p:spPr>
        </p:pic>
      </p:grpSp>
    </p:spTree>
    <p:extLst>
      <p:ext uri="{BB962C8B-B14F-4D97-AF65-F5344CB8AC3E}">
        <p14:creationId xmlns:p14="http://schemas.microsoft.com/office/powerpoint/2010/main" val="156014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4"/>
            <a:stretch>
              <a:fillRect/>
            </a:stretch>
          </p:blipFill>
          <p:spPr>
            <a:xfrm>
              <a:off x="433802" y="6086496"/>
              <a:ext cx="2859932" cy="551726"/>
            </a:xfrm>
            <a:prstGeom prst="rect">
              <a:avLst/>
            </a:prstGeom>
          </p:spPr>
        </p:pic>
      </p:grpSp>
      <p:sp>
        <p:nvSpPr>
          <p:cNvPr id="9" name="Title 1"/>
          <p:cNvSpPr txBox="1">
            <a:spLocks/>
          </p:cNvSpPr>
          <p:nvPr/>
        </p:nvSpPr>
        <p:spPr bwMode="auto">
          <a:xfrm>
            <a:off x="285750" y="114300"/>
            <a:ext cx="4332557" cy="56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rPr>
              <a:t>Demo</a:t>
            </a:r>
            <a:endParaRPr kumimoji="0" lang="en-US" sz="4800" b="0" i="0" u="none" strike="noStrike" kern="1200" cap="none" spc="0" normalizeH="0" baseline="0" noProof="0" dirty="0">
              <a:ln>
                <a:noFill/>
              </a:ln>
              <a:solidFill>
                <a:srgbClr val="2E2E2E"/>
              </a:solidFill>
              <a:effectLst/>
              <a:uLnTx/>
              <a:uFillTx/>
              <a:latin typeface="Calibri Light"/>
            </a:endParaRPr>
          </a:p>
          <a:p>
            <a:pPr marL="1371600" lvl="1" indent="-914400">
              <a:buFont typeface="+mj-lt"/>
              <a:buAutoNum type="arabicPeriod"/>
              <a:defRPr/>
            </a:pPr>
            <a:r>
              <a:rPr lang="en-US" sz="3200" dirty="0">
                <a:latin typeface="Calibri Light"/>
              </a:rPr>
              <a:t>Yammer,  Groups, OneDrive for Business, Skype, Teams</a:t>
            </a:r>
          </a:p>
          <a:p>
            <a:pPr marL="1371600" lvl="1" indent="-914400">
              <a:buFont typeface="+mj-lt"/>
              <a:buAutoNum type="arabicPeriod"/>
              <a:defRPr/>
            </a:pPr>
            <a:r>
              <a:rPr lang="en-US" sz="3200" dirty="0">
                <a:solidFill>
                  <a:srgbClr val="2E2E2E"/>
                </a:solidFill>
                <a:latin typeface="Calibri Light"/>
              </a:rPr>
              <a:t>ConnectORG - </a:t>
            </a:r>
            <a:r>
              <a:rPr lang="en-US" sz="3200" dirty="0">
                <a:solidFill>
                  <a:srgbClr val="2E2E2E"/>
                </a:solidFill>
                <a:latin typeface="Calibri Light"/>
                <a:hlinkClick r:id="rId5"/>
              </a:rPr>
              <a:t>www.klstinc.com/connectorg</a:t>
            </a:r>
            <a:r>
              <a:rPr lang="en-US" sz="3200" dirty="0">
                <a:solidFill>
                  <a:srgbClr val="2E2E2E"/>
                </a:solidFill>
                <a:latin typeface="Calibri Light"/>
              </a:rPr>
              <a:t> - Enterprise Social &amp; Gamification</a:t>
            </a:r>
            <a:endParaRPr kumimoji="0" lang="en-US" sz="3200" b="0" i="0" u="none" strike="noStrike" kern="1200" cap="none" spc="0" normalizeH="0" baseline="0" noProof="0" dirty="0">
              <a:ln>
                <a:noFill/>
              </a:ln>
              <a:solidFill>
                <a:srgbClr val="2E2E2E"/>
              </a:solidFill>
              <a:effectLst/>
              <a:uLnTx/>
              <a:uFillTx/>
              <a:latin typeface="Calibri Light"/>
            </a:endParaRPr>
          </a:p>
        </p:txBody>
      </p:sp>
      <p:pic>
        <p:nvPicPr>
          <p:cNvPr id="4" name="Picture 3"/>
          <p:cNvPicPr>
            <a:picLocks noChangeAspect="1"/>
          </p:cNvPicPr>
          <p:nvPr/>
        </p:nvPicPr>
        <p:blipFill>
          <a:blip r:embed="rId6"/>
          <a:stretch>
            <a:fillRect/>
          </a:stretch>
        </p:blipFill>
        <p:spPr>
          <a:xfrm>
            <a:off x="4757739" y="1964"/>
            <a:ext cx="7434262" cy="5782204"/>
          </a:xfrm>
          <a:prstGeom prst="rect">
            <a:avLst/>
          </a:prstGeom>
        </p:spPr>
      </p:pic>
    </p:spTree>
    <p:extLst>
      <p:ext uri="{BB962C8B-B14F-4D97-AF65-F5344CB8AC3E}">
        <p14:creationId xmlns:p14="http://schemas.microsoft.com/office/powerpoint/2010/main" val="302281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9" name="Title 1"/>
          <p:cNvSpPr txBox="1">
            <a:spLocks/>
          </p:cNvSpPr>
          <p:nvPr/>
        </p:nvSpPr>
        <p:spPr bwMode="auto">
          <a:xfrm>
            <a:off x="524544" y="218596"/>
            <a:ext cx="9144000" cy="20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ea typeface="+mj-ea"/>
                <a:cs typeface="+mj-cs"/>
              </a:rPr>
              <a:t>About Me</a:t>
            </a:r>
          </a:p>
        </p:txBody>
      </p:sp>
    </p:spTree>
    <p:extLst>
      <p:ext uri="{BB962C8B-B14F-4D97-AF65-F5344CB8AC3E}">
        <p14:creationId xmlns:p14="http://schemas.microsoft.com/office/powerpoint/2010/main" val="1615002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448603" y="4569578"/>
            <a:ext cx="11394149" cy="548562"/>
          </a:xfrm>
          <a:prstGeom prst="rect">
            <a:avLst/>
          </a:prstGeom>
          <a:solidFill>
            <a:schemeClr val="bg1">
              <a:lumMod val="95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lumMod val="50000"/>
                  </a:schemeClr>
                </a:solidFill>
              </a:rPr>
              <a:t>Outlook e-mail</a:t>
            </a:r>
          </a:p>
        </p:txBody>
      </p:sp>
      <p:sp>
        <p:nvSpPr>
          <p:cNvPr id="80" name="Rectangle 79"/>
          <p:cNvSpPr/>
          <p:nvPr/>
        </p:nvSpPr>
        <p:spPr>
          <a:xfrm>
            <a:off x="448602" y="1643398"/>
            <a:ext cx="11394149" cy="5485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Skype for Business</a:t>
            </a:r>
          </a:p>
        </p:txBody>
      </p:sp>
      <p:sp>
        <p:nvSpPr>
          <p:cNvPr id="15" name="Rectangle 14"/>
          <p:cNvSpPr/>
          <p:nvPr/>
        </p:nvSpPr>
        <p:spPr>
          <a:xfrm>
            <a:off x="448604" y="2813871"/>
            <a:ext cx="11394149" cy="5485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Microsoft Teams</a:t>
            </a:r>
          </a:p>
        </p:txBody>
      </p:sp>
      <p:sp>
        <p:nvSpPr>
          <p:cNvPr id="14" name="Rectangle 13"/>
          <p:cNvSpPr/>
          <p:nvPr/>
        </p:nvSpPr>
        <p:spPr>
          <a:xfrm>
            <a:off x="448606" y="3399107"/>
            <a:ext cx="11394149" cy="54856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Office 365 Groups</a:t>
            </a:r>
          </a:p>
        </p:txBody>
      </p:sp>
      <p:sp>
        <p:nvSpPr>
          <p:cNvPr id="10" name="Rectangle 9"/>
          <p:cNvSpPr/>
          <p:nvPr/>
        </p:nvSpPr>
        <p:spPr>
          <a:xfrm>
            <a:off x="448603" y="3984342"/>
            <a:ext cx="11394149" cy="548562"/>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lumMod val="50000"/>
                  </a:schemeClr>
                </a:solidFill>
              </a:rPr>
              <a:t>OneDrive for Business</a:t>
            </a:r>
          </a:p>
        </p:txBody>
      </p:sp>
      <p:sp>
        <p:nvSpPr>
          <p:cNvPr id="16" name="Rectangle 15"/>
          <p:cNvSpPr/>
          <p:nvPr/>
        </p:nvSpPr>
        <p:spPr>
          <a:xfrm>
            <a:off x="448615" y="1058162"/>
            <a:ext cx="11394149" cy="548562"/>
          </a:xfrm>
          <a:prstGeom prst="rect">
            <a:avLst/>
          </a:prstGeom>
          <a:solidFill>
            <a:schemeClr val="accent3">
              <a:lumMod val="50000"/>
            </a:schemeClr>
          </a:solidFill>
          <a:ln>
            <a:solidFill>
              <a:schemeClr val="accent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Yammer</a:t>
            </a:r>
          </a:p>
        </p:txBody>
      </p:sp>
      <p:sp>
        <p:nvSpPr>
          <p:cNvPr id="18" name="Rectangle 17"/>
          <p:cNvSpPr/>
          <p:nvPr/>
        </p:nvSpPr>
        <p:spPr>
          <a:xfrm>
            <a:off x="448606" y="2228634"/>
            <a:ext cx="11394149" cy="5485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SharePoint Sites</a:t>
            </a:r>
          </a:p>
        </p:txBody>
      </p:sp>
      <p:sp>
        <p:nvSpPr>
          <p:cNvPr id="20" name="Freeform 19"/>
          <p:cNvSpPr/>
          <p:nvPr/>
        </p:nvSpPr>
        <p:spPr bwMode="auto">
          <a:xfrm>
            <a:off x="8192907" y="1702904"/>
            <a:ext cx="1491197" cy="1313082"/>
          </a:xfrm>
          <a:custGeom>
            <a:avLst/>
            <a:gdLst>
              <a:gd name="connsiteX0" fmla="*/ 0 w 2012011"/>
              <a:gd name="connsiteY0" fmla="*/ 760803 h 1403047"/>
              <a:gd name="connsiteX1" fmla="*/ 542260 w 2012011"/>
              <a:gd name="connsiteY1" fmla="*/ 16524 h 1403047"/>
              <a:gd name="connsiteX2" fmla="*/ 2009553 w 2012011"/>
              <a:gd name="connsiteY2" fmla="*/ 1398757 h 1403047"/>
            </a:gdLst>
            <a:ahLst/>
            <a:cxnLst>
              <a:cxn ang="0">
                <a:pos x="connsiteX0" y="connsiteY0"/>
              </a:cxn>
              <a:cxn ang="0">
                <a:pos x="connsiteX1" y="connsiteY1"/>
              </a:cxn>
              <a:cxn ang="0">
                <a:pos x="connsiteX2" y="connsiteY2"/>
              </a:cxn>
            </a:cxnLst>
            <a:rect l="l" t="t" r="r" b="b"/>
            <a:pathLst>
              <a:path w="2012011" h="1403047">
                <a:moveTo>
                  <a:pt x="0" y="760803"/>
                </a:moveTo>
                <a:cubicBezTo>
                  <a:pt x="103667" y="335500"/>
                  <a:pt x="207334" y="-89802"/>
                  <a:pt x="542260" y="16524"/>
                </a:cubicBezTo>
                <a:cubicBezTo>
                  <a:pt x="877186" y="122850"/>
                  <a:pt x="2073348" y="1489134"/>
                  <a:pt x="2009553" y="1398757"/>
                </a:cubicBezTo>
              </a:path>
            </a:pathLst>
          </a:custGeom>
          <a:noFill/>
          <a:ln w="28575">
            <a:solidFill>
              <a:srgbClr val="C00000"/>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dirty="0"/>
          </a:p>
        </p:txBody>
      </p:sp>
      <p:sp>
        <p:nvSpPr>
          <p:cNvPr id="11" name="Freeform 10"/>
          <p:cNvSpPr/>
          <p:nvPr/>
        </p:nvSpPr>
        <p:spPr bwMode="auto">
          <a:xfrm>
            <a:off x="2803934" y="1302162"/>
            <a:ext cx="5347278" cy="3549831"/>
          </a:xfrm>
          <a:custGeom>
            <a:avLst/>
            <a:gdLst>
              <a:gd name="connsiteX0" fmla="*/ 0 w 5454502"/>
              <a:gd name="connsiteY0" fmla="*/ 0 h 3621013"/>
              <a:gd name="connsiteX1" fmla="*/ 308344 w 5454502"/>
              <a:gd name="connsiteY1" fmla="*/ 2445488 h 3621013"/>
              <a:gd name="connsiteX2" fmla="*/ 1520456 w 5454502"/>
              <a:gd name="connsiteY2" fmla="*/ 31897 h 3621013"/>
              <a:gd name="connsiteX3" fmla="*/ 2052084 w 5454502"/>
              <a:gd name="connsiteY3" fmla="*/ 2998381 h 3621013"/>
              <a:gd name="connsiteX4" fmla="*/ 3062177 w 5454502"/>
              <a:gd name="connsiteY4" fmla="*/ 606055 h 3621013"/>
              <a:gd name="connsiteX5" fmla="*/ 4051005 w 5454502"/>
              <a:gd name="connsiteY5" fmla="*/ 3615069 h 3621013"/>
              <a:gd name="connsiteX6" fmla="*/ 5454502 w 5454502"/>
              <a:gd name="connsiteY6" fmla="*/ 1222744 h 36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4502" h="3621013">
                <a:moveTo>
                  <a:pt x="0" y="0"/>
                </a:moveTo>
                <a:cubicBezTo>
                  <a:pt x="27467" y="1220086"/>
                  <a:pt x="54935" y="2440172"/>
                  <a:pt x="308344" y="2445488"/>
                </a:cubicBezTo>
                <a:cubicBezTo>
                  <a:pt x="561753" y="2450804"/>
                  <a:pt x="1229833" y="-60252"/>
                  <a:pt x="1520456" y="31897"/>
                </a:cubicBezTo>
                <a:cubicBezTo>
                  <a:pt x="1811079" y="124046"/>
                  <a:pt x="1795131" y="2902688"/>
                  <a:pt x="2052084" y="2998381"/>
                </a:cubicBezTo>
                <a:cubicBezTo>
                  <a:pt x="2309037" y="3094074"/>
                  <a:pt x="2729024" y="503274"/>
                  <a:pt x="3062177" y="606055"/>
                </a:cubicBezTo>
                <a:cubicBezTo>
                  <a:pt x="3395330" y="708836"/>
                  <a:pt x="3652284" y="3512288"/>
                  <a:pt x="4051005" y="3615069"/>
                </a:cubicBezTo>
                <a:cubicBezTo>
                  <a:pt x="4449726" y="3717851"/>
                  <a:pt x="4952114" y="2470297"/>
                  <a:pt x="5454502" y="1222744"/>
                </a:cubicBezTo>
              </a:path>
            </a:pathLst>
          </a:custGeom>
          <a:noFill/>
          <a:ln w="28575">
            <a:solidFill>
              <a:srgbClr val="D83B0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p:nvPr>
        </p:nvSpPr>
        <p:spPr>
          <a:xfrm>
            <a:off x="838200" y="98859"/>
            <a:ext cx="10515600" cy="1147429"/>
          </a:xfrm>
        </p:spPr>
        <p:txBody>
          <a:bodyPr>
            <a:normAutofit/>
          </a:bodyPr>
          <a:lstStyle/>
          <a:p>
            <a:r>
              <a:rPr lang="en-US" dirty="0">
                <a:solidFill>
                  <a:schemeClr val="tx1"/>
                </a:solidFill>
              </a:rPr>
              <a:t>Demo: Ragav’s Journey</a:t>
            </a:r>
          </a:p>
        </p:txBody>
      </p:sp>
      <p:cxnSp>
        <p:nvCxnSpPr>
          <p:cNvPr id="87" name="Straight Arrow Connector 86"/>
          <p:cNvCxnSpPr/>
          <p:nvPr/>
        </p:nvCxnSpPr>
        <p:spPr>
          <a:xfrm>
            <a:off x="2487267" y="5888853"/>
            <a:ext cx="897801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643188" y="1171524"/>
            <a:ext cx="7238882" cy="2100965"/>
            <a:chOff x="2741141" y="2174401"/>
            <a:chExt cx="7686432" cy="2101264"/>
          </a:xfrm>
        </p:grpSpPr>
        <p:grpSp>
          <p:nvGrpSpPr>
            <p:cNvPr id="60" name="Group 59"/>
            <p:cNvGrpSpPr/>
            <p:nvPr/>
          </p:nvGrpSpPr>
          <p:grpSpPr>
            <a:xfrm>
              <a:off x="2741141" y="2174401"/>
              <a:ext cx="1390473" cy="346449"/>
              <a:chOff x="2419468" y="5081336"/>
              <a:chExt cx="1390473" cy="346449"/>
            </a:xfrm>
          </p:grpSpPr>
          <p:sp>
            <p:nvSpPr>
              <p:cNvPr id="61" name="Oval 60"/>
              <p:cNvSpPr/>
              <p:nvPr/>
            </p:nvSpPr>
            <p:spPr>
              <a:xfrm>
                <a:off x="2419468" y="5081336"/>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765917" y="5111473"/>
                <a:ext cx="1044024" cy="261647"/>
              </a:xfrm>
              <a:prstGeom prst="rect">
                <a:avLst/>
              </a:prstGeom>
              <a:noFill/>
            </p:spPr>
            <p:txBody>
              <a:bodyPr wrap="none" rtlCol="0">
                <a:spAutoFit/>
              </a:bodyPr>
              <a:lstStyle/>
              <a:p>
                <a:r>
                  <a:rPr lang="en-US" sz="1100" b="1" dirty="0">
                    <a:solidFill>
                      <a:schemeClr val="bg1"/>
                    </a:solidFill>
                  </a:rPr>
                  <a:t>Global request</a:t>
                </a:r>
              </a:p>
            </p:txBody>
          </p:sp>
        </p:grpSp>
        <p:grpSp>
          <p:nvGrpSpPr>
            <p:cNvPr id="81" name="Group 80"/>
            <p:cNvGrpSpPr/>
            <p:nvPr/>
          </p:nvGrpSpPr>
          <p:grpSpPr>
            <a:xfrm>
              <a:off x="8698607" y="3254497"/>
              <a:ext cx="1728966" cy="1021168"/>
              <a:chOff x="453134" y="4990101"/>
              <a:chExt cx="1728966" cy="1021168"/>
            </a:xfrm>
          </p:grpSpPr>
          <p:sp>
            <p:nvSpPr>
              <p:cNvPr id="82" name="Oval 81"/>
              <p:cNvSpPr/>
              <p:nvPr/>
            </p:nvSpPr>
            <p:spPr>
              <a:xfrm>
                <a:off x="1835651" y="5664820"/>
                <a:ext cx="346449" cy="346449"/>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TextBox 82"/>
              <p:cNvSpPr txBox="1"/>
              <p:nvPr/>
            </p:nvSpPr>
            <p:spPr>
              <a:xfrm>
                <a:off x="453134" y="4990101"/>
                <a:ext cx="1051461" cy="261647"/>
              </a:xfrm>
              <a:prstGeom prst="rect">
                <a:avLst/>
              </a:prstGeom>
              <a:noFill/>
            </p:spPr>
            <p:txBody>
              <a:bodyPr wrap="square" rtlCol="0">
                <a:spAutoFit/>
              </a:bodyPr>
              <a:lstStyle/>
              <a:p>
                <a:r>
                  <a:rPr lang="en-US" sz="1100" b="1" dirty="0">
                    <a:solidFill>
                      <a:schemeClr val="bg1"/>
                    </a:solidFill>
                  </a:rPr>
                  <a:t>Create Plan</a:t>
                </a:r>
              </a:p>
            </p:txBody>
          </p:sp>
        </p:grpSp>
      </p:grpSp>
      <p:sp>
        <p:nvSpPr>
          <p:cNvPr id="74" name="Oval 73"/>
          <p:cNvSpPr/>
          <p:nvPr/>
        </p:nvSpPr>
        <p:spPr>
          <a:xfrm>
            <a:off x="2932776" y="3528305"/>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3267795" y="3580260"/>
            <a:ext cx="989373" cy="261610"/>
          </a:xfrm>
          <a:prstGeom prst="rect">
            <a:avLst/>
          </a:prstGeom>
          <a:noFill/>
        </p:spPr>
        <p:txBody>
          <a:bodyPr wrap="none" rtlCol="0">
            <a:spAutoFit/>
          </a:bodyPr>
          <a:lstStyle/>
          <a:p>
            <a:r>
              <a:rPr lang="en-US" sz="1100" b="1" dirty="0">
                <a:solidFill>
                  <a:schemeClr val="tx1">
                    <a:lumMod val="75000"/>
                    <a:lumOff val="25000"/>
                  </a:schemeClr>
                </a:solidFill>
              </a:rPr>
              <a:t>Team request</a:t>
            </a:r>
          </a:p>
        </p:txBody>
      </p:sp>
      <p:sp>
        <p:nvSpPr>
          <p:cNvPr id="88" name="Oval 87"/>
          <p:cNvSpPr/>
          <p:nvPr/>
        </p:nvSpPr>
        <p:spPr>
          <a:xfrm>
            <a:off x="4213766" y="1159733"/>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554410" y="1214836"/>
            <a:ext cx="1040670" cy="261610"/>
          </a:xfrm>
          <a:prstGeom prst="rect">
            <a:avLst/>
          </a:prstGeom>
          <a:noFill/>
        </p:spPr>
        <p:txBody>
          <a:bodyPr wrap="none" rtlCol="0">
            <a:spAutoFit/>
          </a:bodyPr>
          <a:lstStyle/>
          <a:p>
            <a:r>
              <a:rPr lang="en-US" sz="1100" b="1" dirty="0">
                <a:solidFill>
                  <a:schemeClr val="bg1"/>
                </a:solidFill>
              </a:rPr>
              <a:t>Read response</a:t>
            </a:r>
          </a:p>
        </p:txBody>
      </p:sp>
      <p:sp>
        <p:nvSpPr>
          <p:cNvPr id="92" name="Oval 91"/>
          <p:cNvSpPr/>
          <p:nvPr/>
        </p:nvSpPr>
        <p:spPr>
          <a:xfrm>
            <a:off x="5672445" y="1730827"/>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922831" y="2329715"/>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6978843" y="4700215"/>
            <a:ext cx="1109599" cy="261610"/>
          </a:xfrm>
          <a:prstGeom prst="rect">
            <a:avLst/>
          </a:prstGeom>
          <a:noFill/>
        </p:spPr>
        <p:txBody>
          <a:bodyPr wrap="none" rtlCol="0">
            <a:spAutoFit/>
          </a:bodyPr>
          <a:lstStyle/>
          <a:p>
            <a:r>
              <a:rPr lang="en-US" sz="1100" b="1" dirty="0">
                <a:solidFill>
                  <a:schemeClr val="tx1">
                    <a:lumMod val="75000"/>
                    <a:lumOff val="25000"/>
                  </a:schemeClr>
                </a:solidFill>
              </a:rPr>
              <a:t>Grab Document</a:t>
            </a:r>
          </a:p>
        </p:txBody>
      </p:sp>
      <p:sp>
        <p:nvSpPr>
          <p:cNvPr id="102" name="Oval 101"/>
          <p:cNvSpPr/>
          <p:nvPr/>
        </p:nvSpPr>
        <p:spPr>
          <a:xfrm>
            <a:off x="4643283" y="4048062"/>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4993593" y="4093831"/>
            <a:ext cx="1119217" cy="261610"/>
          </a:xfrm>
          <a:prstGeom prst="rect">
            <a:avLst/>
          </a:prstGeom>
          <a:noFill/>
        </p:spPr>
        <p:txBody>
          <a:bodyPr wrap="none" rtlCol="0">
            <a:spAutoFit/>
          </a:bodyPr>
          <a:lstStyle/>
          <a:p>
            <a:r>
              <a:rPr lang="en-US" sz="1100" b="1" dirty="0">
                <a:solidFill>
                  <a:schemeClr val="tx1">
                    <a:lumMod val="75000"/>
                    <a:lumOff val="25000"/>
                  </a:schemeClr>
                </a:solidFill>
              </a:rPr>
              <a:t>Copy Document</a:t>
            </a:r>
          </a:p>
        </p:txBody>
      </p:sp>
      <p:sp>
        <p:nvSpPr>
          <p:cNvPr id="105" name="TextBox 104"/>
          <p:cNvSpPr txBox="1"/>
          <p:nvPr/>
        </p:nvSpPr>
        <p:spPr>
          <a:xfrm>
            <a:off x="6056640" y="1774127"/>
            <a:ext cx="877163" cy="261610"/>
          </a:xfrm>
          <a:prstGeom prst="rect">
            <a:avLst/>
          </a:prstGeom>
          <a:noFill/>
        </p:spPr>
        <p:txBody>
          <a:bodyPr wrap="none" rtlCol="0">
            <a:spAutoFit/>
          </a:bodyPr>
          <a:lstStyle/>
          <a:p>
            <a:r>
              <a:rPr lang="en-US" sz="1100" b="1" dirty="0">
                <a:solidFill>
                  <a:schemeClr val="bg1"/>
                </a:solidFill>
              </a:rPr>
              <a:t>Talk to Tom</a:t>
            </a:r>
          </a:p>
        </p:txBody>
      </p:sp>
      <p:sp>
        <p:nvSpPr>
          <p:cNvPr id="107" name="TextBox 106"/>
          <p:cNvSpPr txBox="1"/>
          <p:nvPr/>
        </p:nvSpPr>
        <p:spPr>
          <a:xfrm>
            <a:off x="9857082" y="2946877"/>
            <a:ext cx="926857" cy="261610"/>
          </a:xfrm>
          <a:prstGeom prst="rect">
            <a:avLst/>
          </a:prstGeom>
          <a:noFill/>
        </p:spPr>
        <p:txBody>
          <a:bodyPr wrap="none" rtlCol="0">
            <a:spAutoFit/>
          </a:bodyPr>
          <a:lstStyle/>
          <a:p>
            <a:r>
              <a:rPr lang="en-US" sz="1100" b="1" dirty="0">
                <a:solidFill>
                  <a:schemeClr val="tx1">
                    <a:lumMod val="75000"/>
                    <a:lumOff val="25000"/>
                  </a:schemeClr>
                </a:solidFill>
              </a:rPr>
              <a:t>Create Team</a:t>
            </a:r>
          </a:p>
        </p:txBody>
      </p:sp>
      <p:sp>
        <p:nvSpPr>
          <p:cNvPr id="108" name="Oval 107"/>
          <p:cNvSpPr/>
          <p:nvPr/>
        </p:nvSpPr>
        <p:spPr>
          <a:xfrm>
            <a:off x="6632333" y="4669582"/>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33802" y="5907735"/>
            <a:ext cx="11618767" cy="820914"/>
            <a:chOff x="433802" y="5907735"/>
            <a:chExt cx="11618767" cy="820914"/>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34" name="Picture 33"/>
            <p:cNvPicPr>
              <a:picLocks noChangeAspect="1"/>
            </p:cNvPicPr>
            <p:nvPr/>
          </p:nvPicPr>
          <p:blipFill>
            <a:blip r:embed="rId4"/>
            <a:stretch>
              <a:fillRect/>
            </a:stretch>
          </p:blipFill>
          <p:spPr>
            <a:xfrm>
              <a:off x="433802" y="6086496"/>
              <a:ext cx="2859932" cy="551726"/>
            </a:xfrm>
            <a:prstGeom prst="rect">
              <a:avLst/>
            </a:prstGeom>
          </p:spPr>
        </p:pic>
      </p:grpSp>
      <p:sp>
        <p:nvSpPr>
          <p:cNvPr id="35" name="Rectangle 34"/>
          <p:cNvSpPr/>
          <p:nvPr/>
        </p:nvSpPr>
        <p:spPr>
          <a:xfrm>
            <a:off x="458123" y="5179188"/>
            <a:ext cx="11394149" cy="548562"/>
          </a:xfrm>
          <a:prstGeom prst="rect">
            <a:avLst/>
          </a:prstGeom>
          <a:solidFill>
            <a:schemeClr val="bg1">
              <a:lumMod val="95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lumMod val="50000"/>
                  </a:schemeClr>
                </a:solidFill>
              </a:rPr>
              <a:t>ConnectORG</a:t>
            </a:r>
          </a:p>
        </p:txBody>
      </p:sp>
      <p:sp>
        <p:nvSpPr>
          <p:cNvPr id="37" name="TextBox 36"/>
          <p:cNvSpPr txBox="1"/>
          <p:nvPr/>
        </p:nvSpPr>
        <p:spPr>
          <a:xfrm>
            <a:off x="10729913" y="5214938"/>
            <a:ext cx="1251949" cy="261610"/>
          </a:xfrm>
          <a:prstGeom prst="rect">
            <a:avLst/>
          </a:prstGeom>
          <a:noFill/>
        </p:spPr>
        <p:txBody>
          <a:bodyPr wrap="square" rtlCol="0">
            <a:spAutoFit/>
          </a:bodyPr>
          <a:lstStyle/>
          <a:p>
            <a:r>
              <a:rPr lang="en-US" sz="1100" b="1" dirty="0">
                <a:solidFill>
                  <a:schemeClr val="tx1">
                    <a:lumMod val="75000"/>
                    <a:lumOff val="25000"/>
                  </a:schemeClr>
                </a:solidFill>
              </a:rPr>
              <a:t>Rewards, Badges</a:t>
            </a:r>
          </a:p>
        </p:txBody>
      </p:sp>
      <p:sp>
        <p:nvSpPr>
          <p:cNvPr id="38" name="Freeform 19"/>
          <p:cNvSpPr/>
          <p:nvPr/>
        </p:nvSpPr>
        <p:spPr bwMode="auto">
          <a:xfrm rot="13935155">
            <a:off x="8731144" y="3950641"/>
            <a:ext cx="2339153" cy="1280612"/>
          </a:xfrm>
          <a:custGeom>
            <a:avLst/>
            <a:gdLst>
              <a:gd name="connsiteX0" fmla="*/ 0 w 2012011"/>
              <a:gd name="connsiteY0" fmla="*/ 760803 h 1403047"/>
              <a:gd name="connsiteX1" fmla="*/ 542260 w 2012011"/>
              <a:gd name="connsiteY1" fmla="*/ 16524 h 1403047"/>
              <a:gd name="connsiteX2" fmla="*/ 2009553 w 2012011"/>
              <a:gd name="connsiteY2" fmla="*/ 1398757 h 1403047"/>
            </a:gdLst>
            <a:ahLst/>
            <a:cxnLst>
              <a:cxn ang="0">
                <a:pos x="connsiteX0" y="connsiteY0"/>
              </a:cxn>
              <a:cxn ang="0">
                <a:pos x="connsiteX1" y="connsiteY1"/>
              </a:cxn>
              <a:cxn ang="0">
                <a:pos x="connsiteX2" y="connsiteY2"/>
              </a:cxn>
            </a:cxnLst>
            <a:rect l="l" t="t" r="r" b="b"/>
            <a:pathLst>
              <a:path w="2012011" h="1403047">
                <a:moveTo>
                  <a:pt x="0" y="760803"/>
                </a:moveTo>
                <a:cubicBezTo>
                  <a:pt x="103667" y="335500"/>
                  <a:pt x="207334" y="-89802"/>
                  <a:pt x="542260" y="16524"/>
                </a:cubicBezTo>
                <a:cubicBezTo>
                  <a:pt x="877186" y="122850"/>
                  <a:pt x="2073348" y="1489134"/>
                  <a:pt x="2009553" y="1398757"/>
                </a:cubicBezTo>
              </a:path>
            </a:pathLst>
          </a:custGeom>
          <a:noFill/>
          <a:ln w="28575">
            <a:solidFill>
              <a:srgbClr val="C00000"/>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dirty="0"/>
          </a:p>
        </p:txBody>
      </p:sp>
      <p:sp>
        <p:nvSpPr>
          <p:cNvPr id="36" name="Oval 35"/>
          <p:cNvSpPr/>
          <p:nvPr/>
        </p:nvSpPr>
        <p:spPr>
          <a:xfrm>
            <a:off x="10421391" y="5255918"/>
            <a:ext cx="346400" cy="346400"/>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924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4"/>
            <a:stretch>
              <a:fillRect/>
            </a:stretch>
          </p:blipFill>
          <p:spPr>
            <a:xfrm>
              <a:off x="433802" y="6086496"/>
              <a:ext cx="2859932" cy="551726"/>
            </a:xfrm>
            <a:prstGeom prst="rect">
              <a:avLst/>
            </a:prstGeom>
          </p:spPr>
        </p:pic>
      </p:grpSp>
      <p:sp>
        <p:nvSpPr>
          <p:cNvPr id="9" name="Title 1"/>
          <p:cNvSpPr txBox="1">
            <a:spLocks/>
          </p:cNvSpPr>
          <p:nvPr/>
        </p:nvSpPr>
        <p:spPr bwMode="auto">
          <a:xfrm>
            <a:off x="524544" y="218596"/>
            <a:ext cx="11076906" cy="20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ea typeface="+mj-ea"/>
                <a:cs typeface="+mj-cs"/>
              </a:rPr>
              <a:t>TODOs:</a:t>
            </a:r>
            <a:r>
              <a:rPr kumimoji="0" lang="en-US" sz="5400" b="0" i="0" u="none" strike="noStrike" kern="1200" cap="none" spc="0" normalizeH="0" noProof="0" dirty="0">
                <a:ln>
                  <a:noFill/>
                </a:ln>
                <a:solidFill>
                  <a:srgbClr val="2E2E2E"/>
                </a:solidFill>
                <a:effectLst/>
                <a:uLnTx/>
                <a:uFillTx/>
                <a:latin typeface="Calibri Light"/>
                <a:ea typeface="+mj-ea"/>
                <a:cs typeface="+mj-cs"/>
              </a:rPr>
              <a:t> </a:t>
            </a:r>
            <a:r>
              <a:rPr kumimoji="0" lang="en-US" sz="5400" b="0" i="0" u="none" strike="noStrike" kern="1200" cap="none" spc="0" normalizeH="0" baseline="0" noProof="0" dirty="0">
                <a:ln>
                  <a:noFill/>
                </a:ln>
                <a:solidFill>
                  <a:srgbClr val="2E2E2E"/>
                </a:solidFill>
                <a:effectLst/>
                <a:uLnTx/>
                <a:uFillTx/>
                <a:latin typeface="Calibri Light"/>
                <a:ea typeface="+mj-ea"/>
                <a:cs typeface="+mj-cs"/>
              </a:rPr>
              <a:t>Identify</a:t>
            </a:r>
            <a:r>
              <a:rPr kumimoji="0" lang="en-US" sz="5400" b="0" i="0" u="none" strike="noStrike" kern="1200" cap="none" spc="0" normalizeH="0" noProof="0" dirty="0">
                <a:ln>
                  <a:noFill/>
                </a:ln>
                <a:solidFill>
                  <a:srgbClr val="2E2E2E"/>
                </a:solidFill>
                <a:effectLst/>
                <a:uLnTx/>
                <a:uFillTx/>
                <a:latin typeface="Calibri Light"/>
                <a:ea typeface="+mj-ea"/>
                <a:cs typeface="+mj-cs"/>
              </a:rPr>
              <a:t> Collaboration Factors</a:t>
            </a:r>
            <a:endParaRPr kumimoji="0" lang="en-US" sz="5400" b="0" i="0" u="none" strike="noStrike" kern="1200" cap="none" spc="0" normalizeH="0" baseline="0" noProof="0" dirty="0">
              <a:ln>
                <a:noFill/>
              </a:ln>
              <a:solidFill>
                <a:srgbClr val="2E2E2E"/>
              </a:solidFill>
              <a:effectLst/>
              <a:uLnTx/>
              <a:uFillTx/>
              <a:latin typeface="Calibri Light"/>
              <a:ea typeface="+mj-ea"/>
              <a:cs typeface="+mj-cs"/>
            </a:endParaRPr>
          </a:p>
        </p:txBody>
      </p:sp>
    </p:spTree>
    <p:extLst>
      <p:ext uri="{BB962C8B-B14F-4D97-AF65-F5344CB8AC3E}">
        <p14:creationId xmlns:p14="http://schemas.microsoft.com/office/powerpoint/2010/main" val="2971014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296" y="68224"/>
            <a:ext cx="10515600" cy="1325563"/>
          </a:xfrm>
        </p:spPr>
        <p:txBody>
          <a:bodyPr>
            <a:normAutofit/>
          </a:bodyPr>
          <a:lstStyle/>
          <a:p>
            <a:r>
              <a:rPr lang="en-US" sz="5400" b="1" dirty="0"/>
              <a:t>TODO 1: Determine the Audience</a:t>
            </a:r>
            <a:endParaRPr lang="en-US" sz="5400" b="1" dirty="0">
              <a:cs typeface="Segoe UI Light" panose="020B0502040204020203" pitchFamily="34" charset="0"/>
            </a:endParaRPr>
          </a:p>
        </p:txBody>
      </p:sp>
      <p:sp>
        <p:nvSpPr>
          <p:cNvPr id="7" name="Rectangle 6"/>
          <p:cNvSpPr/>
          <p:nvPr/>
        </p:nvSpPr>
        <p:spPr>
          <a:xfrm>
            <a:off x="269240" y="1754779"/>
            <a:ext cx="4659992" cy="4450526"/>
          </a:xfrm>
          <a:prstGeom prst="rect">
            <a:avLst/>
          </a:prstGeom>
        </p:spPr>
        <p:txBody>
          <a:bodyPr wrap="square" lIns="143428" tIns="179285" rIns="143428" bIns="179285" anchor="t" anchorCtr="0">
            <a:noAutofit/>
          </a:bodyPr>
          <a:lstStyle/>
          <a:p>
            <a:pPr marL="0" lvl="1" defTabSz="913826" fontAlgn="base">
              <a:lnSpc>
                <a:spcPct val="120000"/>
              </a:lnSpc>
              <a:spcBef>
                <a:spcPts val="600"/>
              </a:spcBef>
              <a:spcAft>
                <a:spcPts val="300"/>
              </a:spcAft>
              <a:buClr>
                <a:srgbClr val="DC3C00"/>
              </a:buClr>
              <a:defRPr/>
            </a:pPr>
            <a:endParaRPr lang="en-US" sz="1470" kern="0" dirty="0">
              <a:gradFill>
                <a:gsLst>
                  <a:gs pos="13889">
                    <a:srgbClr val="505050"/>
                  </a:gs>
                  <a:gs pos="28704">
                    <a:srgbClr val="505050"/>
                  </a:gs>
                </a:gsLst>
                <a:lin ang="5400000" scaled="0"/>
              </a:gradFill>
              <a:ea typeface="Segoe UI" pitchFamily="34" charset="0"/>
              <a:cs typeface="Segoe UI" pitchFamily="34" charset="0"/>
            </a:endParaRPr>
          </a:p>
        </p:txBody>
      </p:sp>
      <p:cxnSp>
        <p:nvCxnSpPr>
          <p:cNvPr id="21" name="Straight Connector 2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33802" y="5907735"/>
            <a:ext cx="11618767" cy="820914"/>
            <a:chOff x="433802" y="5907735"/>
            <a:chExt cx="11618767" cy="82091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4" name="Picture 23"/>
            <p:cNvPicPr>
              <a:picLocks noChangeAspect="1"/>
            </p:cNvPicPr>
            <p:nvPr/>
          </p:nvPicPr>
          <p:blipFill>
            <a:blip r:embed="rId4"/>
            <a:stretch>
              <a:fillRect/>
            </a:stretch>
          </p:blipFill>
          <p:spPr>
            <a:xfrm>
              <a:off x="433802" y="6086496"/>
              <a:ext cx="2859932" cy="551726"/>
            </a:xfrm>
            <a:prstGeom prst="rect">
              <a:avLst/>
            </a:prstGeom>
          </p:spPr>
        </p:pic>
      </p:grpSp>
      <p:sp>
        <p:nvSpPr>
          <p:cNvPr id="25" name="Content Placeholder 5"/>
          <p:cNvSpPr txBox="1">
            <a:spLocks/>
          </p:cNvSpPr>
          <p:nvPr/>
        </p:nvSpPr>
        <p:spPr>
          <a:xfrm>
            <a:off x="652463" y="1050580"/>
            <a:ext cx="4190520" cy="4896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With whom do you need to communicate?</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Yammer and Skype Broadcast works well for organization wide communication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SharePoint, Groups, Planner and Teams are beneficial for team and project collaboration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Outlook and Skype are ideal for one to one conversations</a:t>
            </a: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lvl="0" algn="l" fontAlgn="base">
              <a:spcAft>
                <a:spcPts val="1200"/>
              </a:spcAft>
            </a:pPr>
            <a:endParaRPr lang="en-US" sz="2000" b="1" dirty="0">
              <a:solidFill>
                <a:srgbClr val="2E2E2E"/>
              </a:solidFill>
              <a:latin typeface="Calibri Light"/>
            </a:endParaRPr>
          </a:p>
        </p:txBody>
      </p:sp>
      <p:pic>
        <p:nvPicPr>
          <p:cNvPr id="26" name="Picture 25"/>
          <p:cNvPicPr>
            <a:picLocks noChangeAspect="1"/>
          </p:cNvPicPr>
          <p:nvPr/>
        </p:nvPicPr>
        <p:blipFill rotWithShape="1">
          <a:blip r:embed="rId5"/>
          <a:srcRect b="38165"/>
          <a:stretch/>
        </p:blipFill>
        <p:spPr>
          <a:xfrm>
            <a:off x="5832178" y="1015176"/>
            <a:ext cx="6220391" cy="4325112"/>
          </a:xfrm>
          <a:prstGeom prst="rect">
            <a:avLst/>
          </a:prstGeom>
        </p:spPr>
      </p:pic>
    </p:spTree>
    <p:extLst>
      <p:ext uri="{BB962C8B-B14F-4D97-AF65-F5344CB8AC3E}">
        <p14:creationId xmlns:p14="http://schemas.microsoft.com/office/powerpoint/2010/main" val="4106453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296" y="68225"/>
            <a:ext cx="10515600" cy="982356"/>
          </a:xfrm>
        </p:spPr>
        <p:txBody>
          <a:bodyPr>
            <a:normAutofit/>
          </a:bodyPr>
          <a:lstStyle/>
          <a:p>
            <a:r>
              <a:rPr lang="en-GB" sz="5400" b="1" dirty="0"/>
              <a:t>TODO 2: Define Time Sensitivity</a:t>
            </a:r>
            <a:endParaRPr lang="en-US" sz="5400" b="1" dirty="0">
              <a:cs typeface="Segoe UI Light" panose="020B0502040204020203" pitchFamily="34" charset="0"/>
            </a:endParaRPr>
          </a:p>
        </p:txBody>
      </p:sp>
      <p:sp>
        <p:nvSpPr>
          <p:cNvPr id="7" name="Rectangle 6"/>
          <p:cNvSpPr/>
          <p:nvPr/>
        </p:nvSpPr>
        <p:spPr>
          <a:xfrm>
            <a:off x="269240" y="1754779"/>
            <a:ext cx="4659992" cy="4450526"/>
          </a:xfrm>
          <a:prstGeom prst="rect">
            <a:avLst/>
          </a:prstGeom>
        </p:spPr>
        <p:txBody>
          <a:bodyPr wrap="square" lIns="143428" tIns="179285" rIns="143428" bIns="179285" anchor="t" anchorCtr="0">
            <a:noAutofit/>
          </a:bodyPr>
          <a:lstStyle/>
          <a:p>
            <a:pPr marL="0" lvl="1" defTabSz="913826" fontAlgn="base">
              <a:lnSpc>
                <a:spcPct val="120000"/>
              </a:lnSpc>
              <a:spcBef>
                <a:spcPts val="600"/>
              </a:spcBef>
              <a:spcAft>
                <a:spcPts val="300"/>
              </a:spcAft>
              <a:buClr>
                <a:srgbClr val="DC3C00"/>
              </a:buClr>
              <a:defRPr/>
            </a:pPr>
            <a:endParaRPr lang="en-US" sz="1470" kern="0" dirty="0">
              <a:gradFill>
                <a:gsLst>
                  <a:gs pos="13889">
                    <a:srgbClr val="505050"/>
                  </a:gs>
                  <a:gs pos="28704">
                    <a:srgbClr val="505050"/>
                  </a:gs>
                </a:gsLst>
                <a:lin ang="5400000" scaled="0"/>
              </a:gradFill>
              <a:ea typeface="Segoe UI" pitchFamily="34" charset="0"/>
              <a:cs typeface="Segoe UI" pitchFamily="34" charset="0"/>
            </a:endParaRPr>
          </a:p>
        </p:txBody>
      </p:sp>
      <p:cxnSp>
        <p:nvCxnSpPr>
          <p:cNvPr id="21" name="Straight Connector 2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33802" y="5907735"/>
            <a:ext cx="11618767" cy="820914"/>
            <a:chOff x="433802" y="5907735"/>
            <a:chExt cx="11618767" cy="82091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4" name="Picture 23"/>
            <p:cNvPicPr>
              <a:picLocks noChangeAspect="1"/>
            </p:cNvPicPr>
            <p:nvPr/>
          </p:nvPicPr>
          <p:blipFill>
            <a:blip r:embed="rId4"/>
            <a:stretch>
              <a:fillRect/>
            </a:stretch>
          </p:blipFill>
          <p:spPr>
            <a:xfrm>
              <a:off x="433802" y="6086496"/>
              <a:ext cx="2859932" cy="551726"/>
            </a:xfrm>
            <a:prstGeom prst="rect">
              <a:avLst/>
            </a:prstGeom>
          </p:spPr>
        </p:pic>
      </p:grpSp>
      <p:sp>
        <p:nvSpPr>
          <p:cNvPr id="25" name="Content Placeholder 5"/>
          <p:cNvSpPr txBox="1">
            <a:spLocks/>
          </p:cNvSpPr>
          <p:nvPr/>
        </p:nvSpPr>
        <p:spPr>
          <a:xfrm>
            <a:off x="652463" y="1050580"/>
            <a:ext cx="3648075" cy="4896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How do you express yourself?</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Outlook and SharePoint are common tools for  formal communications and collaboration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Yammer, Planner, Groups and Teams supports informal communications and collaboration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Skype can support both formal and informal communications and collaboration</a:t>
            </a: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lvl="0" algn="l" fontAlgn="base">
              <a:spcAft>
                <a:spcPts val="1200"/>
              </a:spcAft>
            </a:pPr>
            <a:endParaRPr lang="en-US" sz="2000" b="1" dirty="0">
              <a:solidFill>
                <a:srgbClr val="2E2E2E"/>
              </a:solidFill>
              <a:latin typeface="Calibri Light"/>
            </a:endParaRPr>
          </a:p>
        </p:txBody>
      </p:sp>
      <p:pic>
        <p:nvPicPr>
          <p:cNvPr id="2" name="Picture 1"/>
          <p:cNvPicPr>
            <a:picLocks noChangeAspect="1"/>
          </p:cNvPicPr>
          <p:nvPr/>
        </p:nvPicPr>
        <p:blipFill>
          <a:blip r:embed="rId5"/>
          <a:stretch>
            <a:fillRect/>
          </a:stretch>
        </p:blipFill>
        <p:spPr>
          <a:xfrm>
            <a:off x="4683760" y="842962"/>
            <a:ext cx="7520939" cy="4029075"/>
          </a:xfrm>
          <a:prstGeom prst="rect">
            <a:avLst/>
          </a:prstGeom>
        </p:spPr>
      </p:pic>
    </p:spTree>
    <p:extLst>
      <p:ext uri="{BB962C8B-B14F-4D97-AF65-F5344CB8AC3E}">
        <p14:creationId xmlns:p14="http://schemas.microsoft.com/office/powerpoint/2010/main" val="126216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296" y="68225"/>
            <a:ext cx="10515600" cy="982356"/>
          </a:xfrm>
        </p:spPr>
        <p:txBody>
          <a:bodyPr>
            <a:normAutofit/>
          </a:bodyPr>
          <a:lstStyle/>
          <a:p>
            <a:r>
              <a:rPr lang="en-US" sz="5400" b="1" dirty="0"/>
              <a:t>TODO 3: Define Collaboration Tones</a:t>
            </a:r>
            <a:endParaRPr lang="en-US" sz="5400" b="1" dirty="0">
              <a:cs typeface="Segoe UI Light" panose="020B0502040204020203" pitchFamily="34" charset="0"/>
            </a:endParaRPr>
          </a:p>
        </p:txBody>
      </p:sp>
      <p:sp>
        <p:nvSpPr>
          <p:cNvPr id="7" name="Rectangle 6"/>
          <p:cNvSpPr/>
          <p:nvPr/>
        </p:nvSpPr>
        <p:spPr>
          <a:xfrm>
            <a:off x="269240" y="1754779"/>
            <a:ext cx="4659992" cy="4450526"/>
          </a:xfrm>
          <a:prstGeom prst="rect">
            <a:avLst/>
          </a:prstGeom>
        </p:spPr>
        <p:txBody>
          <a:bodyPr wrap="square" lIns="143428" tIns="179285" rIns="143428" bIns="179285" anchor="t" anchorCtr="0">
            <a:noAutofit/>
          </a:bodyPr>
          <a:lstStyle/>
          <a:p>
            <a:pPr marL="0" lvl="1" defTabSz="913826" fontAlgn="base">
              <a:lnSpc>
                <a:spcPct val="120000"/>
              </a:lnSpc>
              <a:spcBef>
                <a:spcPts val="600"/>
              </a:spcBef>
              <a:spcAft>
                <a:spcPts val="300"/>
              </a:spcAft>
              <a:buClr>
                <a:srgbClr val="DC3C00"/>
              </a:buClr>
              <a:defRPr/>
            </a:pPr>
            <a:endParaRPr lang="en-US" sz="1470" kern="0" dirty="0">
              <a:gradFill>
                <a:gsLst>
                  <a:gs pos="13889">
                    <a:srgbClr val="505050"/>
                  </a:gs>
                  <a:gs pos="28704">
                    <a:srgbClr val="505050"/>
                  </a:gs>
                </a:gsLst>
                <a:lin ang="5400000" scaled="0"/>
              </a:gradFill>
              <a:ea typeface="Segoe UI" pitchFamily="34" charset="0"/>
              <a:cs typeface="Segoe UI" pitchFamily="34" charset="0"/>
            </a:endParaRPr>
          </a:p>
        </p:txBody>
      </p:sp>
      <p:cxnSp>
        <p:nvCxnSpPr>
          <p:cNvPr id="21" name="Straight Connector 2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33802" y="5907735"/>
            <a:ext cx="11618767" cy="820914"/>
            <a:chOff x="433802" y="5907735"/>
            <a:chExt cx="11618767" cy="82091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4" name="Picture 23"/>
            <p:cNvPicPr>
              <a:picLocks noChangeAspect="1"/>
            </p:cNvPicPr>
            <p:nvPr/>
          </p:nvPicPr>
          <p:blipFill>
            <a:blip r:embed="rId4"/>
            <a:stretch>
              <a:fillRect/>
            </a:stretch>
          </p:blipFill>
          <p:spPr>
            <a:xfrm>
              <a:off x="433802" y="6086496"/>
              <a:ext cx="2859932" cy="551726"/>
            </a:xfrm>
            <a:prstGeom prst="rect">
              <a:avLst/>
            </a:prstGeom>
          </p:spPr>
        </p:pic>
      </p:grpSp>
      <p:sp>
        <p:nvSpPr>
          <p:cNvPr id="25" name="Content Placeholder 5"/>
          <p:cNvSpPr txBox="1">
            <a:spLocks/>
          </p:cNvSpPr>
          <p:nvPr/>
        </p:nvSpPr>
        <p:spPr>
          <a:xfrm>
            <a:off x="652463" y="1050580"/>
            <a:ext cx="3648075" cy="4896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How do you express yourself?</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Outlook and SharePoint are common tools for  formal communications and collaboration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Yammer, Planner, Groups and Teams supports informal communications and collaboration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Skype can support both formal and informal communications and collaboration</a:t>
            </a: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lvl="0" algn="l" fontAlgn="base">
              <a:spcAft>
                <a:spcPts val="1200"/>
              </a:spcAft>
            </a:pPr>
            <a:endParaRPr lang="en-US" sz="2000" b="1" dirty="0">
              <a:solidFill>
                <a:srgbClr val="2E2E2E"/>
              </a:solidFill>
              <a:latin typeface="Calibri Light"/>
            </a:endParaRPr>
          </a:p>
        </p:txBody>
      </p:sp>
      <p:pic>
        <p:nvPicPr>
          <p:cNvPr id="10" name="Picture 9"/>
          <p:cNvPicPr>
            <a:picLocks noChangeAspect="1"/>
          </p:cNvPicPr>
          <p:nvPr/>
        </p:nvPicPr>
        <p:blipFill>
          <a:blip r:embed="rId5"/>
          <a:stretch>
            <a:fillRect/>
          </a:stretch>
        </p:blipFill>
        <p:spPr>
          <a:xfrm>
            <a:off x="4406606" y="842163"/>
            <a:ext cx="7689088" cy="4325112"/>
          </a:xfrm>
          <a:prstGeom prst="rect">
            <a:avLst/>
          </a:prstGeom>
        </p:spPr>
      </p:pic>
      <p:grpSp>
        <p:nvGrpSpPr>
          <p:cNvPr id="11" name="Group 10"/>
          <p:cNvGrpSpPr>
            <a:grpSpLocks noChangeAspect="1"/>
          </p:cNvGrpSpPr>
          <p:nvPr/>
        </p:nvGrpSpPr>
        <p:grpSpPr>
          <a:xfrm>
            <a:off x="9623817" y="1649340"/>
            <a:ext cx="2086397" cy="4297680"/>
            <a:chOff x="753153" y="1683298"/>
            <a:chExt cx="2350053" cy="4840779"/>
          </a:xfrm>
        </p:grpSpPr>
        <p:sp>
          <p:nvSpPr>
            <p:cNvPr id="12" name="Rounded Rectangle 40"/>
            <p:cNvSpPr/>
            <p:nvPr/>
          </p:nvSpPr>
          <p:spPr bwMode="auto">
            <a:xfrm>
              <a:off x="753153" y="1683298"/>
              <a:ext cx="2350053" cy="4840779"/>
            </a:xfrm>
            <a:prstGeom prst="roundRect">
              <a:avLst>
                <a:gd name="adj" fmla="val 13424"/>
              </a:avLst>
            </a:prstGeom>
            <a:solidFill>
              <a:srgbClr val="FFFFFF">
                <a:lumMod val="95000"/>
              </a:srgbClr>
            </a:solidFill>
            <a:ln w="12700" cap="flat">
              <a:solidFill>
                <a:srgbClr val="A7A9AC"/>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ysClr val="windowText" lastClr="000000"/>
                </a:solidFill>
                <a:effectLst/>
                <a:uLnTx/>
                <a:uFillTx/>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53" y="2159285"/>
              <a:ext cx="2212253" cy="3931920"/>
            </a:xfrm>
            <a:prstGeom prst="rect">
              <a:avLst/>
            </a:prstGeom>
            <a:ln>
              <a:solidFill>
                <a:srgbClr val="323232">
                  <a:lumMod val="50000"/>
                  <a:lumOff val="50000"/>
                </a:srgbClr>
              </a:solidFill>
            </a:ln>
          </p:spPr>
        </p:pic>
        <p:sp>
          <p:nvSpPr>
            <p:cNvPr id="14" name="Freeform 20"/>
            <p:cNvSpPr>
              <a:spLocks/>
            </p:cNvSpPr>
            <p:nvPr/>
          </p:nvSpPr>
          <p:spPr bwMode="auto">
            <a:xfrm>
              <a:off x="1608139" y="1851864"/>
              <a:ext cx="640080" cy="54864"/>
            </a:xfrm>
            <a:custGeom>
              <a:avLst/>
              <a:gdLst>
                <a:gd name="T0" fmla="*/ 184 w 196"/>
                <a:gd name="T1" fmla="*/ 24 h 24"/>
                <a:gd name="T2" fmla="*/ 12 w 196"/>
                <a:gd name="T3" fmla="*/ 24 h 24"/>
                <a:gd name="T4" fmla="*/ 0 w 196"/>
                <a:gd name="T5" fmla="*/ 12 h 24"/>
                <a:gd name="T6" fmla="*/ 12 w 196"/>
                <a:gd name="T7" fmla="*/ 0 h 24"/>
                <a:gd name="T8" fmla="*/ 184 w 196"/>
                <a:gd name="T9" fmla="*/ 0 h 24"/>
                <a:gd name="T10" fmla="*/ 196 w 196"/>
                <a:gd name="T11" fmla="*/ 12 h 24"/>
                <a:gd name="T12" fmla="*/ 184 w 19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96" h="24">
                  <a:moveTo>
                    <a:pt x="184" y="24"/>
                  </a:moveTo>
                  <a:cubicBezTo>
                    <a:pt x="12" y="24"/>
                    <a:pt x="12" y="24"/>
                    <a:pt x="12" y="24"/>
                  </a:cubicBezTo>
                  <a:cubicBezTo>
                    <a:pt x="5" y="24"/>
                    <a:pt x="0" y="19"/>
                    <a:pt x="0" y="12"/>
                  </a:cubicBezTo>
                  <a:cubicBezTo>
                    <a:pt x="0" y="5"/>
                    <a:pt x="5" y="0"/>
                    <a:pt x="12" y="0"/>
                  </a:cubicBezTo>
                  <a:cubicBezTo>
                    <a:pt x="184" y="0"/>
                    <a:pt x="184" y="0"/>
                    <a:pt x="184" y="0"/>
                  </a:cubicBezTo>
                  <a:cubicBezTo>
                    <a:pt x="191" y="0"/>
                    <a:pt x="196" y="5"/>
                    <a:pt x="196" y="12"/>
                  </a:cubicBezTo>
                  <a:cubicBezTo>
                    <a:pt x="196" y="19"/>
                    <a:pt x="191" y="24"/>
                    <a:pt x="184" y="24"/>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Oval 19"/>
            <p:cNvSpPr>
              <a:spLocks noChangeArrowheads="1"/>
            </p:cNvSpPr>
            <p:nvPr/>
          </p:nvSpPr>
          <p:spPr bwMode="auto">
            <a:xfrm>
              <a:off x="2597209" y="1842720"/>
              <a:ext cx="73152" cy="73152"/>
            </a:xfrm>
            <a:prstGeom prst="ellipse">
              <a:avLst/>
            </a:pr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23585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296" y="68225"/>
            <a:ext cx="10515600" cy="982356"/>
          </a:xfrm>
        </p:spPr>
        <p:txBody>
          <a:bodyPr>
            <a:normAutofit/>
          </a:bodyPr>
          <a:lstStyle/>
          <a:p>
            <a:r>
              <a:rPr lang="en-US" sz="5400" b="1" dirty="0"/>
              <a:t>TODO 4: Define Organizational Roles</a:t>
            </a:r>
            <a:endParaRPr lang="en-US" sz="5400" b="1" dirty="0">
              <a:cs typeface="Segoe UI Light" panose="020B0502040204020203" pitchFamily="34" charset="0"/>
            </a:endParaRPr>
          </a:p>
        </p:txBody>
      </p:sp>
      <p:sp>
        <p:nvSpPr>
          <p:cNvPr id="7" name="Rectangle 6"/>
          <p:cNvSpPr/>
          <p:nvPr/>
        </p:nvSpPr>
        <p:spPr>
          <a:xfrm>
            <a:off x="269240" y="1754779"/>
            <a:ext cx="4659992" cy="4450526"/>
          </a:xfrm>
          <a:prstGeom prst="rect">
            <a:avLst/>
          </a:prstGeom>
        </p:spPr>
        <p:txBody>
          <a:bodyPr wrap="square" lIns="143428" tIns="179285" rIns="143428" bIns="179285" anchor="t" anchorCtr="0">
            <a:noAutofit/>
          </a:bodyPr>
          <a:lstStyle/>
          <a:p>
            <a:pPr marL="0" lvl="1" defTabSz="913826" fontAlgn="base">
              <a:lnSpc>
                <a:spcPct val="120000"/>
              </a:lnSpc>
              <a:spcBef>
                <a:spcPts val="600"/>
              </a:spcBef>
              <a:spcAft>
                <a:spcPts val="300"/>
              </a:spcAft>
              <a:buClr>
                <a:srgbClr val="DC3C00"/>
              </a:buClr>
              <a:defRPr/>
            </a:pPr>
            <a:endParaRPr lang="en-US" sz="1470" kern="0" dirty="0">
              <a:gradFill>
                <a:gsLst>
                  <a:gs pos="13889">
                    <a:srgbClr val="505050"/>
                  </a:gs>
                  <a:gs pos="28704">
                    <a:srgbClr val="505050"/>
                  </a:gs>
                </a:gsLst>
                <a:lin ang="5400000" scaled="0"/>
              </a:gradFill>
              <a:ea typeface="Segoe UI" pitchFamily="34" charset="0"/>
              <a:cs typeface="Segoe UI" pitchFamily="34" charset="0"/>
            </a:endParaRPr>
          </a:p>
        </p:txBody>
      </p:sp>
      <p:cxnSp>
        <p:nvCxnSpPr>
          <p:cNvPr id="21" name="Straight Connector 2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33802" y="5907735"/>
            <a:ext cx="11618767" cy="820914"/>
            <a:chOff x="433802" y="5907735"/>
            <a:chExt cx="11618767" cy="82091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4" name="Picture 23"/>
            <p:cNvPicPr>
              <a:picLocks noChangeAspect="1"/>
            </p:cNvPicPr>
            <p:nvPr/>
          </p:nvPicPr>
          <p:blipFill>
            <a:blip r:embed="rId4"/>
            <a:stretch>
              <a:fillRect/>
            </a:stretch>
          </p:blipFill>
          <p:spPr>
            <a:xfrm>
              <a:off x="433802" y="6086496"/>
              <a:ext cx="2859932" cy="551726"/>
            </a:xfrm>
            <a:prstGeom prst="rect">
              <a:avLst/>
            </a:prstGeom>
          </p:spPr>
        </p:pic>
      </p:grpSp>
      <p:sp>
        <p:nvSpPr>
          <p:cNvPr id="25" name="Content Placeholder 5"/>
          <p:cNvSpPr txBox="1">
            <a:spLocks/>
          </p:cNvSpPr>
          <p:nvPr/>
        </p:nvSpPr>
        <p:spPr>
          <a:xfrm>
            <a:off x="652463" y="1050580"/>
            <a:ext cx="4062412" cy="4896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Who are you in the organization?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Pick your battles</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Outlook is the de facto tool for senior leaders</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All the other collaboration tools enables everyone else in the organization</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Organizational roles dictate how they want to collaborate</a:t>
            </a:r>
          </a:p>
          <a:p>
            <a:pPr marL="228600" lvl="0" indent="-228600" algn="l" fontAlgn="base">
              <a:spcAft>
                <a:spcPts val="1200"/>
              </a:spcAft>
              <a:buFont typeface="Arial" panose="020B0604020202020204" pitchFamily="34" charset="0"/>
              <a:buChar char="•"/>
            </a:pPr>
            <a:endParaRPr lang="en-US" sz="2000" b="1" dirty="0">
              <a:solidFill>
                <a:srgbClr val="2E2E2E"/>
              </a:solidFill>
              <a:latin typeface="Calibri Light"/>
            </a:endParaRPr>
          </a:p>
          <a:p>
            <a:pPr lvl="0" algn="l" fontAlgn="base">
              <a:spcAft>
                <a:spcPts val="1200"/>
              </a:spcAft>
            </a:pPr>
            <a:endParaRPr lang="en-US" sz="2000" b="1" dirty="0">
              <a:solidFill>
                <a:srgbClr val="2E2E2E"/>
              </a:solidFill>
              <a:latin typeface="Calibri Light"/>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911" t="-2583" r="911" b="4750"/>
          <a:stretch/>
        </p:blipFill>
        <p:spPr>
          <a:xfrm>
            <a:off x="6234236" y="1017343"/>
            <a:ext cx="5599752" cy="4464496"/>
          </a:xfrm>
          <a:prstGeom prst="rect">
            <a:avLst/>
          </a:prstGeom>
        </p:spPr>
      </p:pic>
    </p:spTree>
    <p:extLst>
      <p:ext uri="{BB962C8B-B14F-4D97-AF65-F5344CB8AC3E}">
        <p14:creationId xmlns:p14="http://schemas.microsoft.com/office/powerpoint/2010/main" val="2952540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685" y="114617"/>
            <a:ext cx="11515522" cy="1051169"/>
          </a:xfrm>
        </p:spPr>
        <p:txBody>
          <a:bodyPr>
            <a:noAutofit/>
          </a:bodyPr>
          <a:lstStyle/>
          <a:p>
            <a:r>
              <a:rPr lang="en-US" sz="5400" dirty="0">
                <a:gradFill>
                  <a:gsLst>
                    <a:gs pos="13889">
                      <a:schemeClr val="tx1"/>
                    </a:gs>
                    <a:gs pos="28704">
                      <a:schemeClr val="tx1"/>
                    </a:gs>
                  </a:gsLst>
                  <a:lin ang="5400000" scaled="0"/>
                </a:gradFill>
                <a:cs typeface="Segoe UI Light" panose="020B0502040204020203" pitchFamily="34" charset="0"/>
              </a:rPr>
              <a:t>In Summary</a:t>
            </a:r>
            <a:endParaRPr lang="en-US"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41" y="1437290"/>
            <a:ext cx="930153" cy="930941"/>
          </a:xfrm>
          <a:prstGeom prst="ellipse">
            <a:avLst/>
          </a:prstGeom>
          <a:ln w="19050">
            <a:solidFill>
              <a:srgbClr val="CCCCCC"/>
            </a:solidFill>
          </a:ln>
        </p:spPr>
      </p:pic>
      <p:grpSp>
        <p:nvGrpSpPr>
          <p:cNvPr id="5" name="Group 4"/>
          <p:cNvGrpSpPr/>
          <p:nvPr/>
        </p:nvGrpSpPr>
        <p:grpSpPr>
          <a:xfrm>
            <a:off x="1707254" y="1481546"/>
            <a:ext cx="5193473" cy="1011342"/>
            <a:chOff x="6765665" y="502935"/>
            <a:chExt cx="5297613" cy="1031622"/>
          </a:xfrm>
        </p:grpSpPr>
        <p:sp>
          <p:nvSpPr>
            <p:cNvPr id="6" name="Rectangle 5"/>
            <p:cNvSpPr/>
            <p:nvPr/>
          </p:nvSpPr>
          <p:spPr>
            <a:xfrm>
              <a:off x="6765665" y="860526"/>
              <a:ext cx="5297613" cy="674031"/>
            </a:xfrm>
            <a:prstGeom prst="rect">
              <a:avLst/>
            </a:prstGeom>
          </p:spPr>
          <p:txBody>
            <a:bodyPr wrap="square">
              <a:spAutoFit/>
            </a:bodyPr>
            <a:lstStyle/>
            <a:p>
              <a:pPr marL="0" lvl="1" defTabSz="913203" fontAlgn="base">
                <a:lnSpc>
                  <a:spcPct val="90000"/>
                </a:lnSpc>
                <a:spcBef>
                  <a:spcPct val="0"/>
                </a:spcBef>
                <a:spcAft>
                  <a:spcPts val="294"/>
                </a:spcAft>
                <a:defRPr/>
              </a:pPr>
              <a:r>
                <a:rPr lang="en-US" sz="1372" kern="0" dirty="0">
                  <a:gradFill>
                    <a:gsLst>
                      <a:gs pos="13889">
                        <a:schemeClr val="tx1"/>
                      </a:gs>
                      <a:gs pos="28704">
                        <a:schemeClr val="tx1"/>
                      </a:gs>
                    </a:gsLst>
                    <a:lin ang="5400000" scaled="0"/>
                  </a:gradFill>
                  <a:latin typeface="Segoe UI Semibold" panose="020B0702040204020203" pitchFamily="34" charset="0"/>
                  <a:cs typeface="Segoe UI Semibold" panose="020B0702040204020203" pitchFamily="34" charset="0"/>
                </a:rPr>
                <a:t>Scenarios inspire people to work in new ways using Office 365, along with related communication kits to support adoption. Great examples found in </a:t>
              </a:r>
              <a:r>
                <a:rPr lang="en-US" sz="1372" kern="0" dirty="0">
                  <a:gradFill>
                    <a:gsLst>
                      <a:gs pos="13889">
                        <a:srgbClr val="505050"/>
                      </a:gs>
                      <a:gs pos="28704">
                        <a:srgbClr val="505050"/>
                      </a:gs>
                    </a:gsLst>
                    <a:lin ang="5400000" scaled="0"/>
                  </a:gradFill>
                  <a:ea typeface="Segoe UI" pitchFamily="34" charset="0"/>
                  <a:cs typeface="Segoe UI" pitchFamily="34" charset="0"/>
                  <a:hlinkClick r:id="rId4"/>
                </a:rPr>
                <a:t>http://aka.ms/ProductivityLibrary</a:t>
              </a:r>
              <a:r>
                <a:rPr lang="en-US" sz="1372" kern="0" dirty="0">
                  <a:gradFill>
                    <a:gsLst>
                      <a:gs pos="13889">
                        <a:srgbClr val="505050"/>
                      </a:gs>
                      <a:gs pos="28704">
                        <a:srgbClr val="505050"/>
                      </a:gs>
                    </a:gsLst>
                    <a:lin ang="5400000" scaled="0"/>
                  </a:gradFill>
                  <a:ea typeface="Segoe UI" pitchFamily="34" charset="0"/>
                  <a:cs typeface="Segoe UI" pitchFamily="34" charset="0"/>
                </a:rPr>
                <a:t>.</a:t>
              </a:r>
              <a:endParaRPr lang="en-US" sz="1372" kern="0" dirty="0">
                <a:gradFill>
                  <a:gsLst>
                    <a:gs pos="13889">
                      <a:schemeClr val="tx1"/>
                    </a:gs>
                    <a:gs pos="28704">
                      <a:schemeClr val="tx1"/>
                    </a:gs>
                  </a:gsLst>
                  <a:lin ang="5400000" scaled="0"/>
                </a:gradFill>
                <a:latin typeface="Segoe UI Semibold" panose="020B0702040204020203" pitchFamily="34" charset="0"/>
                <a:cs typeface="Segoe UI Semibold" panose="020B0702040204020203" pitchFamily="34" charset="0"/>
              </a:endParaRPr>
            </a:p>
          </p:txBody>
        </p:sp>
        <p:sp>
          <p:nvSpPr>
            <p:cNvPr id="7" name="Rectangle 6"/>
            <p:cNvSpPr/>
            <p:nvPr/>
          </p:nvSpPr>
          <p:spPr>
            <a:xfrm>
              <a:off x="6765665" y="502935"/>
              <a:ext cx="3762966" cy="371244"/>
            </a:xfrm>
            <a:prstGeom prst="rect">
              <a:avLst/>
            </a:prstGeom>
          </p:spPr>
          <p:txBody>
            <a:bodyPr wrap="square">
              <a:spAutoFit/>
            </a:bodyPr>
            <a:lstStyle/>
            <a:p>
              <a:pPr defTabSz="878727">
                <a:defRPr/>
              </a:pPr>
              <a:r>
                <a:rPr lang="en-US" sz="1765" kern="0" spc="-48" dirty="0">
                  <a:gradFill>
                    <a:gsLst>
                      <a:gs pos="89344">
                        <a:srgbClr val="D83B01"/>
                      </a:gs>
                      <a:gs pos="79508">
                        <a:srgbClr val="D83B01"/>
                      </a:gs>
                    </a:gsLst>
                    <a:lin ang="5400000" scaled="1"/>
                  </a:gradFill>
                  <a:latin typeface="Segoe UI Semibold" panose="020B0702040204020203" pitchFamily="34" charset="0"/>
                  <a:cs typeface="Segoe UI Semibold" panose="020B0702040204020203" pitchFamily="34" charset="0"/>
                </a:rPr>
                <a:t>Business Scenarios – “Start Small”</a:t>
              </a: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41" y="2730967"/>
            <a:ext cx="932282" cy="932799"/>
          </a:xfrm>
          <a:prstGeom prst="ellipse">
            <a:avLst/>
          </a:prstGeom>
          <a:ln w="19050">
            <a:solidFill>
              <a:srgbClr val="CCCCCC"/>
            </a:solidFill>
          </a:ln>
        </p:spPr>
      </p:pic>
      <p:grpSp>
        <p:nvGrpSpPr>
          <p:cNvPr id="10" name="Group 9"/>
          <p:cNvGrpSpPr/>
          <p:nvPr/>
        </p:nvGrpSpPr>
        <p:grpSpPr>
          <a:xfrm>
            <a:off x="1707254" y="2771621"/>
            <a:ext cx="5193473" cy="858508"/>
            <a:chOff x="6765665" y="2126416"/>
            <a:chExt cx="5297613" cy="875723"/>
          </a:xfrm>
        </p:grpSpPr>
        <p:sp>
          <p:nvSpPr>
            <p:cNvPr id="11" name="Rectangle 10"/>
            <p:cNvSpPr/>
            <p:nvPr/>
          </p:nvSpPr>
          <p:spPr>
            <a:xfrm>
              <a:off x="6765665" y="2520229"/>
              <a:ext cx="5297613" cy="481910"/>
            </a:xfrm>
            <a:prstGeom prst="rect">
              <a:avLst/>
            </a:prstGeom>
          </p:spPr>
          <p:txBody>
            <a:bodyPr wrap="square">
              <a:spAutoFit/>
            </a:bodyPr>
            <a:lstStyle/>
            <a:p>
              <a:pPr marL="0" lvl="1" defTabSz="913203" fontAlgn="base">
                <a:lnSpc>
                  <a:spcPct val="90000"/>
                </a:lnSpc>
                <a:spcBef>
                  <a:spcPct val="0"/>
                </a:spcBef>
                <a:spcAft>
                  <a:spcPts val="294"/>
                </a:spcAft>
                <a:defRPr/>
              </a:pPr>
              <a:r>
                <a:rPr lang="en-US" sz="1372" kern="0" dirty="0">
                  <a:gradFill>
                    <a:gsLst>
                      <a:gs pos="13889">
                        <a:schemeClr val="tx1"/>
                      </a:gs>
                      <a:gs pos="28704">
                        <a:schemeClr val="tx1"/>
                      </a:gs>
                    </a:gsLst>
                    <a:lin ang="5400000" scaled="0"/>
                  </a:gradFill>
                  <a:latin typeface="Segoe UI Semibold" panose="020B0702040204020203" pitchFamily="34" charset="0"/>
                  <a:cs typeface="Segoe UI Semibold" panose="020B0702040204020203" pitchFamily="34" charset="0"/>
                </a:rPr>
                <a:t>A three-step approach to drive adoption supported by modern “cloud based” tools on a common platform.</a:t>
              </a:r>
            </a:p>
          </p:txBody>
        </p:sp>
        <p:sp>
          <p:nvSpPr>
            <p:cNvPr id="12" name="Rectangle 11"/>
            <p:cNvSpPr/>
            <p:nvPr/>
          </p:nvSpPr>
          <p:spPr>
            <a:xfrm>
              <a:off x="6765665" y="2126416"/>
              <a:ext cx="4551193" cy="410030"/>
            </a:xfrm>
            <a:prstGeom prst="rect">
              <a:avLst/>
            </a:prstGeom>
          </p:spPr>
          <p:txBody>
            <a:bodyPr wrap="square">
              <a:spAutoFit/>
            </a:bodyPr>
            <a:lstStyle/>
            <a:p>
              <a:pPr marL="0" lvl="1" defTabSz="878727" fontAlgn="base">
                <a:lnSpc>
                  <a:spcPct val="114000"/>
                </a:lnSpc>
                <a:spcBef>
                  <a:spcPts val="600"/>
                </a:spcBef>
                <a:spcAft>
                  <a:spcPts val="300"/>
                </a:spcAft>
                <a:buClr>
                  <a:srgbClr val="DC3C00"/>
                </a:buClr>
                <a:defRPr/>
              </a:pPr>
              <a:r>
                <a:rPr lang="en-US" sz="1765" kern="0" spc="-48" dirty="0">
                  <a:gradFill>
                    <a:gsLst>
                      <a:gs pos="89344">
                        <a:srgbClr val="D83B01"/>
                      </a:gs>
                      <a:gs pos="79508">
                        <a:srgbClr val="D83B01"/>
                      </a:gs>
                    </a:gsLst>
                    <a:lin ang="5400000" scaled="1"/>
                  </a:gradFill>
                  <a:latin typeface="Segoe UI Semibold" panose="020B0702040204020203" pitchFamily="34" charset="0"/>
                  <a:cs typeface="Segoe UI Semibold" panose="020B0702040204020203" pitchFamily="34" charset="0"/>
                </a:rPr>
                <a:t>Approach – “Modern Tools”</a:t>
              </a:r>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741" y="4026503"/>
            <a:ext cx="932282" cy="932320"/>
          </a:xfrm>
          <a:prstGeom prst="ellipse">
            <a:avLst/>
          </a:prstGeom>
          <a:ln w="19050">
            <a:solidFill>
              <a:srgbClr val="CCCCCC"/>
            </a:solidFill>
          </a:ln>
        </p:spPr>
      </p:pic>
      <p:grpSp>
        <p:nvGrpSpPr>
          <p:cNvPr id="15" name="Group 14"/>
          <p:cNvGrpSpPr/>
          <p:nvPr/>
        </p:nvGrpSpPr>
        <p:grpSpPr>
          <a:xfrm>
            <a:off x="1707254" y="4111299"/>
            <a:ext cx="5193473" cy="849269"/>
            <a:chOff x="6765665" y="5373377"/>
            <a:chExt cx="5297613" cy="866299"/>
          </a:xfrm>
        </p:grpSpPr>
        <p:sp>
          <p:nvSpPr>
            <p:cNvPr id="16" name="Rectangle 15"/>
            <p:cNvSpPr/>
            <p:nvPr/>
          </p:nvSpPr>
          <p:spPr>
            <a:xfrm>
              <a:off x="6765665" y="5757765"/>
              <a:ext cx="5297613" cy="481911"/>
            </a:xfrm>
            <a:prstGeom prst="rect">
              <a:avLst/>
            </a:prstGeom>
          </p:spPr>
          <p:txBody>
            <a:bodyPr wrap="square">
              <a:spAutoFit/>
            </a:bodyPr>
            <a:lstStyle/>
            <a:p>
              <a:pPr marL="0" lvl="1" defTabSz="913203" fontAlgn="base">
                <a:lnSpc>
                  <a:spcPct val="90000"/>
                </a:lnSpc>
                <a:spcBef>
                  <a:spcPct val="0"/>
                </a:spcBef>
                <a:spcAft>
                  <a:spcPts val="294"/>
                </a:spcAft>
                <a:defRPr/>
              </a:pPr>
              <a:r>
                <a:rPr lang="en-US" sz="1372" kern="0" dirty="0">
                  <a:gradFill>
                    <a:gsLst>
                      <a:gs pos="13889">
                        <a:schemeClr val="tx1"/>
                      </a:gs>
                      <a:gs pos="28704">
                        <a:schemeClr val="tx1"/>
                      </a:gs>
                    </a:gsLst>
                    <a:lin ang="5400000" scaled="0"/>
                  </a:gradFill>
                  <a:latin typeface="Segoe UI Semibold" panose="020B0702040204020203" pitchFamily="34" charset="0"/>
                  <a:cs typeface="Segoe UI Semibold" panose="020B0702040204020203" pitchFamily="34" charset="0"/>
                </a:rPr>
                <a:t>Helpful resources to learn about others’ success and social recognition driven search - </a:t>
              </a:r>
              <a:r>
                <a:rPr lang="en-US" sz="1372" kern="0" dirty="0">
                  <a:gradFill>
                    <a:gsLst>
                      <a:gs pos="13889">
                        <a:schemeClr val="tx1"/>
                      </a:gs>
                      <a:gs pos="28704">
                        <a:schemeClr val="tx1"/>
                      </a:gs>
                    </a:gsLst>
                    <a:lin ang="5400000" scaled="0"/>
                  </a:gradFill>
                  <a:cs typeface="Segoe UI Semibold" panose="020B0702040204020203" pitchFamily="34" charset="0"/>
                  <a:hlinkClick r:id="rId7"/>
                </a:rPr>
                <a:t>http://www.klstinc.com/connectorg</a:t>
              </a:r>
              <a:endParaRPr lang="en-US" sz="1372" kern="0" dirty="0">
                <a:gradFill>
                  <a:gsLst>
                    <a:gs pos="13889">
                      <a:schemeClr val="tx1"/>
                    </a:gs>
                    <a:gs pos="28704">
                      <a:schemeClr val="tx1"/>
                    </a:gs>
                  </a:gsLst>
                  <a:lin ang="5400000" scaled="0"/>
                </a:gradFill>
                <a:latin typeface="Segoe UI Semibold" panose="020B0702040204020203" pitchFamily="34" charset="0"/>
                <a:cs typeface="Segoe UI Semibold" panose="020B0702040204020203" pitchFamily="34" charset="0"/>
              </a:endParaRPr>
            </a:p>
          </p:txBody>
        </p:sp>
        <p:sp>
          <p:nvSpPr>
            <p:cNvPr id="17" name="Rectangle 16"/>
            <p:cNvSpPr/>
            <p:nvPr/>
          </p:nvSpPr>
          <p:spPr>
            <a:xfrm>
              <a:off x="6765665" y="5373377"/>
              <a:ext cx="4354136" cy="410031"/>
            </a:xfrm>
            <a:prstGeom prst="rect">
              <a:avLst/>
            </a:prstGeom>
          </p:spPr>
          <p:txBody>
            <a:bodyPr wrap="square">
              <a:spAutoFit/>
            </a:bodyPr>
            <a:lstStyle/>
            <a:p>
              <a:pPr marL="0" lvl="1" defTabSz="878727" fontAlgn="base">
                <a:lnSpc>
                  <a:spcPct val="114000"/>
                </a:lnSpc>
                <a:spcBef>
                  <a:spcPts val="600"/>
                </a:spcBef>
                <a:spcAft>
                  <a:spcPts val="300"/>
                </a:spcAft>
                <a:buClr>
                  <a:srgbClr val="DC3C00"/>
                </a:buClr>
                <a:defRPr/>
              </a:pPr>
              <a:r>
                <a:rPr lang="en-US" sz="1765" kern="0" spc="-48" dirty="0">
                  <a:gradFill>
                    <a:gsLst>
                      <a:gs pos="89344">
                        <a:srgbClr val="D83B01"/>
                      </a:gs>
                      <a:gs pos="79508">
                        <a:srgbClr val="D83B01"/>
                      </a:gs>
                    </a:gsLst>
                    <a:lin ang="5400000" scaled="1"/>
                  </a:gradFill>
                  <a:latin typeface="Segoe UI Semibold" panose="020B0702040204020203" pitchFamily="34" charset="0"/>
                  <a:cs typeface="Segoe UI Semibold" panose="020B0702040204020203" pitchFamily="34" charset="0"/>
                </a:rPr>
                <a:t>Resources – “Find Champions”</a:t>
              </a:r>
            </a:p>
          </p:txBody>
        </p:sp>
      </p:grpSp>
      <p:grpSp>
        <p:nvGrpSpPr>
          <p:cNvPr id="20" name="Group 19"/>
          <p:cNvGrpSpPr/>
          <p:nvPr/>
        </p:nvGrpSpPr>
        <p:grpSpPr>
          <a:xfrm>
            <a:off x="1707254" y="5413552"/>
            <a:ext cx="5193473" cy="804437"/>
            <a:chOff x="6765665" y="5373377"/>
            <a:chExt cx="5297613" cy="820568"/>
          </a:xfrm>
        </p:grpSpPr>
        <p:sp>
          <p:nvSpPr>
            <p:cNvPr id="21" name="Rectangle 20"/>
            <p:cNvSpPr/>
            <p:nvPr/>
          </p:nvSpPr>
          <p:spPr>
            <a:xfrm>
              <a:off x="6765665" y="5713814"/>
              <a:ext cx="5297613" cy="480131"/>
            </a:xfrm>
            <a:prstGeom prst="rect">
              <a:avLst/>
            </a:prstGeom>
          </p:spPr>
          <p:txBody>
            <a:bodyPr wrap="square">
              <a:spAutoFit/>
            </a:bodyPr>
            <a:lstStyle/>
            <a:p>
              <a:pPr marL="0" lvl="1" defTabSz="914102" fontAlgn="base">
                <a:lnSpc>
                  <a:spcPct val="90000"/>
                </a:lnSpc>
                <a:spcBef>
                  <a:spcPct val="0"/>
                </a:spcBef>
                <a:spcAft>
                  <a:spcPct val="0"/>
                </a:spcAft>
                <a:defRPr/>
              </a:pPr>
              <a:r>
                <a:rPr lang="en-US" sz="1372" kern="0" dirty="0">
                  <a:gradFill>
                    <a:gsLst>
                      <a:gs pos="13889">
                        <a:schemeClr val="tx1"/>
                      </a:gs>
                      <a:gs pos="28704">
                        <a:schemeClr val="tx1"/>
                      </a:gs>
                    </a:gsLst>
                    <a:lin ang="5400000" scaled="0"/>
                  </a:gradFill>
                  <a:latin typeface="Segoe UI Semibold" panose="020B0702040204020203" pitchFamily="34" charset="0"/>
                  <a:cs typeface="Segoe UI Semibold" panose="020B0702040204020203" pitchFamily="34" charset="0"/>
                </a:rPr>
                <a:t>Have a evolving Gamification Strategy as part of driving adoption community - </a:t>
              </a:r>
              <a:r>
                <a:rPr lang="en-US" sz="1372" kern="0" dirty="0">
                  <a:gradFill>
                    <a:gsLst>
                      <a:gs pos="13889">
                        <a:schemeClr val="tx1"/>
                      </a:gs>
                      <a:gs pos="28704">
                        <a:schemeClr val="tx1"/>
                      </a:gs>
                    </a:gsLst>
                    <a:lin ang="5400000" scaled="0"/>
                  </a:gradFill>
                  <a:cs typeface="Segoe UI Semibold" panose="020B0702040204020203" pitchFamily="34" charset="0"/>
                  <a:hlinkClick r:id="rId7"/>
                </a:rPr>
                <a:t>http://www.klstinc.com/connectorg</a:t>
              </a:r>
              <a:r>
                <a:rPr lang="en-US" sz="1372" kern="0" dirty="0">
                  <a:gradFill>
                    <a:gsLst>
                      <a:gs pos="13889">
                        <a:schemeClr val="tx1"/>
                      </a:gs>
                      <a:gs pos="28704">
                        <a:schemeClr val="tx1"/>
                      </a:gs>
                    </a:gsLst>
                    <a:lin ang="5400000" scaled="0"/>
                  </a:gradFill>
                  <a:cs typeface="Segoe UI Semibold" panose="020B0702040204020203" pitchFamily="34" charset="0"/>
                </a:rPr>
                <a:t>. </a:t>
              </a:r>
            </a:p>
          </p:txBody>
        </p:sp>
        <p:sp>
          <p:nvSpPr>
            <p:cNvPr id="22" name="Rectangle 21"/>
            <p:cNvSpPr/>
            <p:nvPr/>
          </p:nvSpPr>
          <p:spPr>
            <a:xfrm>
              <a:off x="6765665" y="5373377"/>
              <a:ext cx="4406685" cy="410031"/>
            </a:xfrm>
            <a:prstGeom prst="rect">
              <a:avLst/>
            </a:prstGeom>
          </p:spPr>
          <p:txBody>
            <a:bodyPr wrap="square">
              <a:spAutoFit/>
            </a:bodyPr>
            <a:lstStyle/>
            <a:p>
              <a:pPr marL="0" lvl="1" defTabSz="878727" fontAlgn="base">
                <a:lnSpc>
                  <a:spcPct val="114000"/>
                </a:lnSpc>
                <a:spcBef>
                  <a:spcPts val="600"/>
                </a:spcBef>
                <a:spcAft>
                  <a:spcPts val="300"/>
                </a:spcAft>
                <a:buClr>
                  <a:srgbClr val="DC3C00"/>
                </a:buClr>
                <a:defRPr/>
              </a:pPr>
              <a:r>
                <a:rPr lang="en-US" sz="1765" kern="0" spc="-48" dirty="0">
                  <a:gradFill>
                    <a:gsLst>
                      <a:gs pos="89344">
                        <a:srgbClr val="D83B01"/>
                      </a:gs>
                      <a:gs pos="79508">
                        <a:srgbClr val="D83B01"/>
                      </a:gs>
                    </a:gsLst>
                    <a:lin ang="5400000" scaled="1"/>
                  </a:gradFill>
                  <a:latin typeface="Segoe UI Semibold" panose="020B0702040204020203" pitchFamily="34" charset="0"/>
                  <a:cs typeface="Segoe UI Semibold" panose="020B0702040204020203" pitchFamily="34" charset="0"/>
                </a:rPr>
                <a:t>Community – “Reward Participation”</a:t>
              </a:r>
            </a:p>
          </p:txBody>
        </p:sp>
      </p:grpSp>
      <p:pic>
        <p:nvPicPr>
          <p:cNvPr id="23" name="Picture 22"/>
          <p:cNvPicPr>
            <a:picLocks noChangeAspect="1"/>
          </p:cNvPicPr>
          <p:nvPr/>
        </p:nvPicPr>
        <p:blipFill rotWithShape="1">
          <a:blip r:embed="rId8" cstate="email">
            <a:extLst>
              <a:ext uri="{28A0092B-C50C-407E-A947-70E740481C1C}">
                <a14:useLocalDpi xmlns:a14="http://schemas.microsoft.com/office/drawing/2010/main"/>
              </a:ext>
            </a:extLst>
          </a:blip>
          <a:stretch/>
        </p:blipFill>
        <p:spPr>
          <a:xfrm>
            <a:off x="8539245" y="487"/>
            <a:ext cx="3654850" cy="6854872"/>
          </a:xfrm>
          <a:prstGeom prst="rect">
            <a:avLst/>
          </a:prstGeom>
        </p:spPr>
      </p:pic>
      <p:grpSp>
        <p:nvGrpSpPr>
          <p:cNvPr id="208" name="Group 207"/>
          <p:cNvGrpSpPr/>
          <p:nvPr/>
        </p:nvGrpSpPr>
        <p:grpSpPr>
          <a:xfrm>
            <a:off x="471741" y="5321558"/>
            <a:ext cx="932282" cy="1187296"/>
            <a:chOff x="381872" y="5624544"/>
            <a:chExt cx="950976" cy="1211104"/>
          </a:xfrm>
        </p:grpSpPr>
        <p:grpSp>
          <p:nvGrpSpPr>
            <p:cNvPr id="116" name="Group 115"/>
            <p:cNvGrpSpPr/>
            <p:nvPr/>
          </p:nvGrpSpPr>
          <p:grpSpPr>
            <a:xfrm>
              <a:off x="488281" y="5900593"/>
              <a:ext cx="738158" cy="747039"/>
              <a:chOff x="414338" y="5620290"/>
              <a:chExt cx="1055687" cy="1068388"/>
            </a:xfrm>
          </p:grpSpPr>
          <p:sp>
            <p:nvSpPr>
              <p:cNvPr id="117" name="Freeform: Shape 116"/>
              <p:cNvSpPr/>
              <p:nvPr/>
            </p:nvSpPr>
            <p:spPr bwMode="auto">
              <a:xfrm>
                <a:off x="468630" y="6364605"/>
                <a:ext cx="123825" cy="154305"/>
              </a:xfrm>
              <a:custGeom>
                <a:avLst/>
                <a:gdLst>
                  <a:gd name="connsiteX0" fmla="*/ 0 w 127635"/>
                  <a:gd name="connsiteY0" fmla="*/ 0 h 173355"/>
                  <a:gd name="connsiteX1" fmla="*/ 64770 w 127635"/>
                  <a:gd name="connsiteY1" fmla="*/ 9525 h 173355"/>
                  <a:gd name="connsiteX2" fmla="*/ 127635 w 127635"/>
                  <a:gd name="connsiteY2" fmla="*/ 13335 h 173355"/>
                  <a:gd name="connsiteX3" fmla="*/ 116205 w 127635"/>
                  <a:gd name="connsiteY3" fmla="*/ 70485 h 173355"/>
                  <a:gd name="connsiteX4" fmla="*/ 116205 w 127635"/>
                  <a:gd name="connsiteY4" fmla="*/ 154305 h 173355"/>
                  <a:gd name="connsiteX5" fmla="*/ 106680 w 127635"/>
                  <a:gd name="connsiteY5" fmla="*/ 173355 h 173355"/>
                  <a:gd name="connsiteX6" fmla="*/ 59055 w 127635"/>
                  <a:gd name="connsiteY6" fmla="*/ 125730 h 173355"/>
                  <a:gd name="connsiteX7" fmla="*/ 13335 w 127635"/>
                  <a:gd name="connsiteY7" fmla="*/ 64770 h 173355"/>
                  <a:gd name="connsiteX8" fmla="*/ 0 w 127635"/>
                  <a:gd name="connsiteY8" fmla="*/ 0 h 1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35" h="173355">
                    <a:moveTo>
                      <a:pt x="0" y="0"/>
                    </a:moveTo>
                    <a:lnTo>
                      <a:pt x="64770" y="9525"/>
                    </a:lnTo>
                    <a:lnTo>
                      <a:pt x="127635" y="13335"/>
                    </a:lnTo>
                    <a:lnTo>
                      <a:pt x="116205" y="70485"/>
                    </a:lnTo>
                    <a:lnTo>
                      <a:pt x="116205" y="154305"/>
                    </a:lnTo>
                    <a:lnTo>
                      <a:pt x="106680" y="173355"/>
                    </a:lnTo>
                    <a:lnTo>
                      <a:pt x="59055" y="125730"/>
                    </a:lnTo>
                    <a:lnTo>
                      <a:pt x="13335" y="64770"/>
                    </a:lnTo>
                    <a:lnTo>
                      <a:pt x="0" y="0"/>
                    </a:lnTo>
                    <a:close/>
                  </a:path>
                </a:pathLst>
              </a:custGeom>
              <a:solidFill>
                <a:srgbClr val="72594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8" name="AutoShape 3"/>
              <p:cNvSpPr>
                <a:spLocks noChangeAspect="1" noChangeArrowheads="1" noTextEdit="1"/>
              </p:cNvSpPr>
              <p:nvPr/>
            </p:nvSpPr>
            <p:spPr bwMode="auto">
              <a:xfrm>
                <a:off x="414338" y="5620290"/>
                <a:ext cx="10556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19" name="Freeform 6"/>
              <p:cNvSpPr>
                <a:spLocks/>
              </p:cNvSpPr>
              <p:nvPr/>
            </p:nvSpPr>
            <p:spPr bwMode="auto">
              <a:xfrm>
                <a:off x="744538" y="6118765"/>
                <a:ext cx="222250" cy="174625"/>
              </a:xfrm>
              <a:custGeom>
                <a:avLst/>
                <a:gdLst>
                  <a:gd name="T0" fmla="*/ 115 w 140"/>
                  <a:gd name="T1" fmla="*/ 110 h 110"/>
                  <a:gd name="T2" fmla="*/ 0 w 140"/>
                  <a:gd name="T3" fmla="*/ 66 h 110"/>
                  <a:gd name="T4" fmla="*/ 25 w 140"/>
                  <a:gd name="T5" fmla="*/ 0 h 110"/>
                  <a:gd name="T6" fmla="*/ 140 w 140"/>
                  <a:gd name="T7" fmla="*/ 43 h 110"/>
                  <a:gd name="T8" fmla="*/ 115 w 140"/>
                  <a:gd name="T9" fmla="*/ 110 h 110"/>
                </a:gdLst>
                <a:ahLst/>
                <a:cxnLst>
                  <a:cxn ang="0">
                    <a:pos x="T0" y="T1"/>
                  </a:cxn>
                  <a:cxn ang="0">
                    <a:pos x="T2" y="T3"/>
                  </a:cxn>
                  <a:cxn ang="0">
                    <a:pos x="T4" y="T5"/>
                  </a:cxn>
                  <a:cxn ang="0">
                    <a:pos x="T6" y="T7"/>
                  </a:cxn>
                  <a:cxn ang="0">
                    <a:pos x="T8" y="T9"/>
                  </a:cxn>
                </a:cxnLst>
                <a:rect l="0" t="0" r="r" b="b"/>
                <a:pathLst>
                  <a:path w="140" h="110">
                    <a:moveTo>
                      <a:pt x="115" y="110"/>
                    </a:moveTo>
                    <a:lnTo>
                      <a:pt x="0" y="66"/>
                    </a:lnTo>
                    <a:lnTo>
                      <a:pt x="25" y="0"/>
                    </a:lnTo>
                    <a:lnTo>
                      <a:pt x="140" y="43"/>
                    </a:lnTo>
                    <a:lnTo>
                      <a:pt x="115" y="11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0" name="Freeform 7"/>
              <p:cNvSpPr>
                <a:spLocks/>
              </p:cNvSpPr>
              <p:nvPr/>
            </p:nvSpPr>
            <p:spPr bwMode="auto">
              <a:xfrm>
                <a:off x="890588" y="6231478"/>
                <a:ext cx="133350" cy="163513"/>
              </a:xfrm>
              <a:custGeom>
                <a:avLst/>
                <a:gdLst>
                  <a:gd name="T0" fmla="*/ 14 w 90"/>
                  <a:gd name="T1" fmla="*/ 109 h 109"/>
                  <a:gd name="T2" fmla="*/ 0 w 90"/>
                  <a:gd name="T3" fmla="*/ 13 h 109"/>
                  <a:gd name="T4" fmla="*/ 75 w 90"/>
                  <a:gd name="T5" fmla="*/ 0 h 109"/>
                  <a:gd name="T6" fmla="*/ 90 w 90"/>
                  <a:gd name="T7" fmla="*/ 101 h 109"/>
                  <a:gd name="T8" fmla="*/ 14 w 90"/>
                  <a:gd name="T9" fmla="*/ 109 h 109"/>
                </a:gdLst>
                <a:ahLst/>
                <a:cxnLst>
                  <a:cxn ang="0">
                    <a:pos x="T0" y="T1"/>
                  </a:cxn>
                  <a:cxn ang="0">
                    <a:pos x="T2" y="T3"/>
                  </a:cxn>
                  <a:cxn ang="0">
                    <a:pos x="T4" y="T5"/>
                  </a:cxn>
                  <a:cxn ang="0">
                    <a:pos x="T6" y="T7"/>
                  </a:cxn>
                  <a:cxn ang="0">
                    <a:pos x="T8" y="T9"/>
                  </a:cxn>
                </a:cxnLst>
                <a:rect l="0" t="0" r="r" b="b"/>
                <a:pathLst>
                  <a:path w="90" h="109">
                    <a:moveTo>
                      <a:pt x="14" y="109"/>
                    </a:moveTo>
                    <a:cubicBezTo>
                      <a:pt x="11" y="77"/>
                      <a:pt x="1" y="19"/>
                      <a:pt x="0" y="13"/>
                    </a:cubicBezTo>
                    <a:cubicBezTo>
                      <a:pt x="75" y="0"/>
                      <a:pt x="75" y="0"/>
                      <a:pt x="75" y="0"/>
                    </a:cubicBezTo>
                    <a:cubicBezTo>
                      <a:pt x="76" y="7"/>
                      <a:pt x="86" y="66"/>
                      <a:pt x="90" y="101"/>
                    </a:cubicBezTo>
                    <a:lnTo>
                      <a:pt x="14" y="109"/>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1" name="Freeform 8"/>
              <p:cNvSpPr>
                <a:spLocks/>
              </p:cNvSpPr>
              <p:nvPr/>
            </p:nvSpPr>
            <p:spPr bwMode="auto">
              <a:xfrm>
                <a:off x="520700" y="6115590"/>
                <a:ext cx="223837" cy="176213"/>
              </a:xfrm>
              <a:custGeom>
                <a:avLst/>
                <a:gdLst>
                  <a:gd name="T0" fmla="*/ 26 w 141"/>
                  <a:gd name="T1" fmla="*/ 111 h 111"/>
                  <a:gd name="T2" fmla="*/ 0 w 141"/>
                  <a:gd name="T3" fmla="*/ 43 h 111"/>
                  <a:gd name="T4" fmla="*/ 115 w 141"/>
                  <a:gd name="T5" fmla="*/ 0 h 111"/>
                  <a:gd name="T6" fmla="*/ 141 w 141"/>
                  <a:gd name="T7" fmla="*/ 67 h 111"/>
                  <a:gd name="T8" fmla="*/ 26 w 141"/>
                  <a:gd name="T9" fmla="*/ 111 h 111"/>
                </a:gdLst>
                <a:ahLst/>
                <a:cxnLst>
                  <a:cxn ang="0">
                    <a:pos x="T0" y="T1"/>
                  </a:cxn>
                  <a:cxn ang="0">
                    <a:pos x="T2" y="T3"/>
                  </a:cxn>
                  <a:cxn ang="0">
                    <a:pos x="T4" y="T5"/>
                  </a:cxn>
                  <a:cxn ang="0">
                    <a:pos x="T6" y="T7"/>
                  </a:cxn>
                  <a:cxn ang="0">
                    <a:pos x="T8" y="T9"/>
                  </a:cxn>
                </a:cxnLst>
                <a:rect l="0" t="0" r="r" b="b"/>
                <a:pathLst>
                  <a:path w="141" h="111">
                    <a:moveTo>
                      <a:pt x="26" y="111"/>
                    </a:moveTo>
                    <a:lnTo>
                      <a:pt x="0" y="43"/>
                    </a:lnTo>
                    <a:lnTo>
                      <a:pt x="115" y="0"/>
                    </a:lnTo>
                    <a:lnTo>
                      <a:pt x="141" y="67"/>
                    </a:lnTo>
                    <a:lnTo>
                      <a:pt x="26" y="111"/>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2" name="Freeform 9"/>
              <p:cNvSpPr>
                <a:spLocks/>
              </p:cNvSpPr>
              <p:nvPr/>
            </p:nvSpPr>
            <p:spPr bwMode="auto">
              <a:xfrm>
                <a:off x="598488" y="5796503"/>
                <a:ext cx="303212" cy="444500"/>
              </a:xfrm>
              <a:custGeom>
                <a:avLst/>
                <a:gdLst>
                  <a:gd name="T0" fmla="*/ 152 w 204"/>
                  <a:gd name="T1" fmla="*/ 0 h 297"/>
                  <a:gd name="T2" fmla="*/ 151 w 204"/>
                  <a:gd name="T3" fmla="*/ 13 h 297"/>
                  <a:gd name="T4" fmla="*/ 103 w 204"/>
                  <a:gd name="T5" fmla="*/ 6 h 297"/>
                  <a:gd name="T6" fmla="*/ 6 w 204"/>
                  <a:gd name="T7" fmla="*/ 56 h 297"/>
                  <a:gd name="T8" fmla="*/ 8 w 204"/>
                  <a:gd name="T9" fmla="*/ 236 h 297"/>
                  <a:gd name="T10" fmla="*/ 183 w 204"/>
                  <a:gd name="T11" fmla="*/ 227 h 297"/>
                  <a:gd name="T12" fmla="*/ 189 w 204"/>
                  <a:gd name="T13" fmla="*/ 151 h 297"/>
                  <a:gd name="T14" fmla="*/ 152 w 204"/>
                  <a:gd name="T15" fmla="*/ 0 h 2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97">
                    <a:moveTo>
                      <a:pt x="152" y="0"/>
                    </a:moveTo>
                    <a:cubicBezTo>
                      <a:pt x="151" y="13"/>
                      <a:pt x="151" y="13"/>
                      <a:pt x="151" y="13"/>
                    </a:cubicBezTo>
                    <a:cubicBezTo>
                      <a:pt x="138" y="9"/>
                      <a:pt x="123" y="6"/>
                      <a:pt x="103" y="6"/>
                    </a:cubicBezTo>
                    <a:cubicBezTo>
                      <a:pt x="63" y="6"/>
                      <a:pt x="19" y="10"/>
                      <a:pt x="6" y="56"/>
                    </a:cubicBezTo>
                    <a:cubicBezTo>
                      <a:pt x="5" y="107"/>
                      <a:pt x="0" y="228"/>
                      <a:pt x="8" y="236"/>
                    </a:cubicBezTo>
                    <a:cubicBezTo>
                      <a:pt x="3" y="235"/>
                      <a:pt x="135" y="297"/>
                      <a:pt x="183" y="227"/>
                    </a:cubicBezTo>
                    <a:cubicBezTo>
                      <a:pt x="198" y="207"/>
                      <a:pt x="183" y="180"/>
                      <a:pt x="189" y="151"/>
                    </a:cubicBezTo>
                    <a:cubicBezTo>
                      <a:pt x="204" y="83"/>
                      <a:pt x="193" y="6"/>
                      <a:pt x="15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3" name="Freeform 10"/>
              <p:cNvSpPr>
                <a:spLocks/>
              </p:cNvSpPr>
              <p:nvPr/>
            </p:nvSpPr>
            <p:spPr bwMode="auto">
              <a:xfrm>
                <a:off x="609600" y="6029865"/>
                <a:ext cx="274637" cy="155575"/>
              </a:xfrm>
              <a:custGeom>
                <a:avLst/>
                <a:gdLst>
                  <a:gd name="T0" fmla="*/ 131 w 186"/>
                  <a:gd name="T1" fmla="*/ 0 h 104"/>
                  <a:gd name="T2" fmla="*/ 135 w 186"/>
                  <a:gd name="T3" fmla="*/ 62 h 104"/>
                  <a:gd name="T4" fmla="*/ 186 w 186"/>
                  <a:gd name="T5" fmla="*/ 84 h 104"/>
                  <a:gd name="T6" fmla="*/ 92 w 186"/>
                  <a:gd name="T7" fmla="*/ 104 h 104"/>
                  <a:gd name="T8" fmla="*/ 0 w 186"/>
                  <a:gd name="T9" fmla="*/ 81 h 104"/>
                  <a:gd name="T10" fmla="*/ 41 w 186"/>
                  <a:gd name="T11" fmla="*/ 63 h 104"/>
                  <a:gd name="T12" fmla="*/ 44 w 186"/>
                  <a:gd name="T13" fmla="*/ 0 h 104"/>
                  <a:gd name="T14" fmla="*/ 131 w 186"/>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04">
                    <a:moveTo>
                      <a:pt x="131" y="0"/>
                    </a:moveTo>
                    <a:cubicBezTo>
                      <a:pt x="135" y="62"/>
                      <a:pt x="135" y="62"/>
                      <a:pt x="135" y="62"/>
                    </a:cubicBezTo>
                    <a:cubicBezTo>
                      <a:pt x="186" y="84"/>
                      <a:pt x="186" y="84"/>
                      <a:pt x="186" y="84"/>
                    </a:cubicBezTo>
                    <a:cubicBezTo>
                      <a:pt x="175" y="90"/>
                      <a:pt x="118" y="104"/>
                      <a:pt x="92" y="104"/>
                    </a:cubicBezTo>
                    <a:cubicBezTo>
                      <a:pt x="67" y="104"/>
                      <a:pt x="11" y="87"/>
                      <a:pt x="0" y="81"/>
                    </a:cubicBezTo>
                    <a:cubicBezTo>
                      <a:pt x="41" y="63"/>
                      <a:pt x="41" y="63"/>
                      <a:pt x="41" y="63"/>
                    </a:cubicBezTo>
                    <a:cubicBezTo>
                      <a:pt x="44" y="0"/>
                      <a:pt x="44" y="0"/>
                      <a:pt x="44" y="0"/>
                    </a:cubicBezTo>
                    <a:lnTo>
                      <a:pt x="131" y="0"/>
                    </a:ln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4" name="Freeform 11"/>
              <p:cNvSpPr>
                <a:spLocks/>
              </p:cNvSpPr>
              <p:nvPr/>
            </p:nvSpPr>
            <p:spPr bwMode="auto">
              <a:xfrm>
                <a:off x="825500" y="5898103"/>
                <a:ext cx="47625" cy="109538"/>
              </a:xfrm>
              <a:custGeom>
                <a:avLst/>
                <a:gdLst>
                  <a:gd name="T0" fmla="*/ 5 w 32"/>
                  <a:gd name="T1" fmla="*/ 73 h 73"/>
                  <a:gd name="T2" fmla="*/ 30 w 32"/>
                  <a:gd name="T3" fmla="*/ 39 h 73"/>
                  <a:gd name="T4" fmla="*/ 0 w 32"/>
                  <a:gd name="T5" fmla="*/ 0 h 73"/>
                  <a:gd name="T6" fmla="*/ 5 w 32"/>
                  <a:gd name="T7" fmla="*/ 73 h 73"/>
                </a:gdLst>
                <a:ahLst/>
                <a:cxnLst>
                  <a:cxn ang="0">
                    <a:pos x="T0" y="T1"/>
                  </a:cxn>
                  <a:cxn ang="0">
                    <a:pos x="T2" y="T3"/>
                  </a:cxn>
                  <a:cxn ang="0">
                    <a:pos x="T4" y="T5"/>
                  </a:cxn>
                  <a:cxn ang="0">
                    <a:pos x="T6" y="T7"/>
                  </a:cxn>
                </a:cxnLst>
                <a:rect l="0" t="0" r="r" b="b"/>
                <a:pathLst>
                  <a:path w="32" h="73">
                    <a:moveTo>
                      <a:pt x="5" y="73"/>
                    </a:moveTo>
                    <a:cubicBezTo>
                      <a:pt x="21" y="73"/>
                      <a:pt x="32" y="60"/>
                      <a:pt x="30" y="39"/>
                    </a:cubicBezTo>
                    <a:cubicBezTo>
                      <a:pt x="28" y="19"/>
                      <a:pt x="14" y="0"/>
                      <a:pt x="0" y="0"/>
                    </a:cubicBezTo>
                    <a:lnTo>
                      <a:pt x="5" y="73"/>
                    </a:ln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5" name="Freeform 12"/>
              <p:cNvSpPr>
                <a:spLocks/>
              </p:cNvSpPr>
              <p:nvPr/>
            </p:nvSpPr>
            <p:spPr bwMode="auto">
              <a:xfrm>
                <a:off x="606425" y="5898103"/>
                <a:ext cx="49212" cy="109538"/>
              </a:xfrm>
              <a:custGeom>
                <a:avLst/>
                <a:gdLst>
                  <a:gd name="T0" fmla="*/ 28 w 33"/>
                  <a:gd name="T1" fmla="*/ 73 h 73"/>
                  <a:gd name="T2" fmla="*/ 3 w 33"/>
                  <a:gd name="T3" fmla="*/ 39 h 73"/>
                  <a:gd name="T4" fmla="*/ 33 w 33"/>
                  <a:gd name="T5" fmla="*/ 0 h 73"/>
                  <a:gd name="T6" fmla="*/ 28 w 33"/>
                  <a:gd name="T7" fmla="*/ 73 h 73"/>
                </a:gdLst>
                <a:ahLst/>
                <a:cxnLst>
                  <a:cxn ang="0">
                    <a:pos x="T0" y="T1"/>
                  </a:cxn>
                  <a:cxn ang="0">
                    <a:pos x="T2" y="T3"/>
                  </a:cxn>
                  <a:cxn ang="0">
                    <a:pos x="T4" y="T5"/>
                  </a:cxn>
                  <a:cxn ang="0">
                    <a:pos x="T6" y="T7"/>
                  </a:cxn>
                </a:cxnLst>
                <a:rect l="0" t="0" r="r" b="b"/>
                <a:pathLst>
                  <a:path w="33" h="73">
                    <a:moveTo>
                      <a:pt x="28" y="73"/>
                    </a:moveTo>
                    <a:cubicBezTo>
                      <a:pt x="12" y="73"/>
                      <a:pt x="0" y="60"/>
                      <a:pt x="3" y="39"/>
                    </a:cubicBezTo>
                    <a:cubicBezTo>
                      <a:pt x="5" y="19"/>
                      <a:pt x="18" y="0"/>
                      <a:pt x="33" y="0"/>
                    </a:cubicBezTo>
                    <a:lnTo>
                      <a:pt x="28" y="73"/>
                    </a:ln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6" name="Freeform 13"/>
              <p:cNvSpPr>
                <a:spLocks/>
              </p:cNvSpPr>
              <p:nvPr/>
            </p:nvSpPr>
            <p:spPr bwMode="auto">
              <a:xfrm>
                <a:off x="625475" y="5790153"/>
                <a:ext cx="228600" cy="311150"/>
              </a:xfrm>
              <a:custGeom>
                <a:avLst/>
                <a:gdLst>
                  <a:gd name="T0" fmla="*/ 77 w 154"/>
                  <a:gd name="T1" fmla="*/ 208 h 208"/>
                  <a:gd name="T2" fmla="*/ 98 w 154"/>
                  <a:gd name="T3" fmla="*/ 201 h 208"/>
                  <a:gd name="T4" fmla="*/ 154 w 154"/>
                  <a:gd name="T5" fmla="*/ 94 h 208"/>
                  <a:gd name="T6" fmla="*/ 146 w 154"/>
                  <a:gd name="T7" fmla="*/ 46 h 208"/>
                  <a:gd name="T8" fmla="*/ 77 w 154"/>
                  <a:gd name="T9" fmla="*/ 0 h 208"/>
                  <a:gd name="T10" fmla="*/ 9 w 154"/>
                  <a:gd name="T11" fmla="*/ 46 h 208"/>
                  <a:gd name="T12" fmla="*/ 0 w 154"/>
                  <a:gd name="T13" fmla="*/ 94 h 208"/>
                  <a:gd name="T14" fmla="*/ 57 w 154"/>
                  <a:gd name="T15" fmla="*/ 201 h 208"/>
                  <a:gd name="T16" fmla="*/ 77 w 154"/>
                  <a:gd name="T17"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208">
                    <a:moveTo>
                      <a:pt x="77" y="208"/>
                    </a:moveTo>
                    <a:cubicBezTo>
                      <a:pt x="92" y="208"/>
                      <a:pt x="97" y="204"/>
                      <a:pt x="98" y="201"/>
                    </a:cubicBezTo>
                    <a:cubicBezTo>
                      <a:pt x="142" y="185"/>
                      <a:pt x="149" y="131"/>
                      <a:pt x="154" y="94"/>
                    </a:cubicBezTo>
                    <a:cubicBezTo>
                      <a:pt x="146" y="46"/>
                      <a:pt x="146" y="46"/>
                      <a:pt x="146" y="46"/>
                    </a:cubicBezTo>
                    <a:cubicBezTo>
                      <a:pt x="141" y="21"/>
                      <a:pt x="102" y="0"/>
                      <a:pt x="77" y="0"/>
                    </a:cubicBezTo>
                    <a:cubicBezTo>
                      <a:pt x="53" y="0"/>
                      <a:pt x="14" y="21"/>
                      <a:pt x="9" y="46"/>
                    </a:cubicBezTo>
                    <a:cubicBezTo>
                      <a:pt x="0" y="94"/>
                      <a:pt x="0" y="94"/>
                      <a:pt x="0" y="94"/>
                    </a:cubicBezTo>
                    <a:cubicBezTo>
                      <a:pt x="5" y="131"/>
                      <a:pt x="13" y="185"/>
                      <a:pt x="57" y="201"/>
                    </a:cubicBezTo>
                    <a:cubicBezTo>
                      <a:pt x="58" y="204"/>
                      <a:pt x="62" y="208"/>
                      <a:pt x="77" y="208"/>
                    </a:cubicBez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7" name="Freeform 14"/>
              <p:cNvSpPr>
                <a:spLocks/>
              </p:cNvSpPr>
              <p:nvPr/>
            </p:nvSpPr>
            <p:spPr bwMode="auto">
              <a:xfrm>
                <a:off x="777875" y="5926678"/>
                <a:ext cx="15875" cy="17463"/>
              </a:xfrm>
              <a:custGeom>
                <a:avLst/>
                <a:gdLst>
                  <a:gd name="T0" fmla="*/ 6 w 11"/>
                  <a:gd name="T1" fmla="*/ 12 h 12"/>
                  <a:gd name="T2" fmla="*/ 0 w 11"/>
                  <a:gd name="T3" fmla="*/ 6 h 12"/>
                  <a:gd name="T4" fmla="*/ 6 w 11"/>
                  <a:gd name="T5" fmla="*/ 0 h 12"/>
                  <a:gd name="T6" fmla="*/ 11 w 11"/>
                  <a:gd name="T7" fmla="*/ 6 h 12"/>
                  <a:gd name="T8" fmla="*/ 6 w 11"/>
                  <a:gd name="T9" fmla="*/ 12 h 12"/>
                </a:gdLst>
                <a:ahLst/>
                <a:cxnLst>
                  <a:cxn ang="0">
                    <a:pos x="T0" y="T1"/>
                  </a:cxn>
                  <a:cxn ang="0">
                    <a:pos x="T2" y="T3"/>
                  </a:cxn>
                  <a:cxn ang="0">
                    <a:pos x="T4" y="T5"/>
                  </a:cxn>
                  <a:cxn ang="0">
                    <a:pos x="T6" y="T7"/>
                  </a:cxn>
                  <a:cxn ang="0">
                    <a:pos x="T8" y="T9"/>
                  </a:cxn>
                </a:cxnLst>
                <a:rect l="0" t="0" r="r" b="b"/>
                <a:pathLst>
                  <a:path w="11" h="12">
                    <a:moveTo>
                      <a:pt x="6" y="12"/>
                    </a:moveTo>
                    <a:cubicBezTo>
                      <a:pt x="2" y="12"/>
                      <a:pt x="0" y="9"/>
                      <a:pt x="0" y="6"/>
                    </a:cubicBezTo>
                    <a:cubicBezTo>
                      <a:pt x="0" y="3"/>
                      <a:pt x="3" y="0"/>
                      <a:pt x="6" y="0"/>
                    </a:cubicBezTo>
                    <a:cubicBezTo>
                      <a:pt x="9" y="1"/>
                      <a:pt x="11" y="3"/>
                      <a:pt x="11" y="6"/>
                    </a:cubicBezTo>
                    <a:cubicBezTo>
                      <a:pt x="11" y="9"/>
                      <a:pt x="9" y="12"/>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8" name="Freeform 15"/>
              <p:cNvSpPr>
                <a:spLocks/>
              </p:cNvSpPr>
              <p:nvPr/>
            </p:nvSpPr>
            <p:spPr bwMode="auto">
              <a:xfrm>
                <a:off x="684213" y="5926678"/>
                <a:ext cx="17462" cy="17463"/>
              </a:xfrm>
              <a:custGeom>
                <a:avLst/>
                <a:gdLst>
                  <a:gd name="T0" fmla="*/ 6 w 12"/>
                  <a:gd name="T1" fmla="*/ 12 h 12"/>
                  <a:gd name="T2" fmla="*/ 12 w 12"/>
                  <a:gd name="T3" fmla="*/ 6 h 12"/>
                  <a:gd name="T4" fmla="*/ 6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cubicBezTo>
                      <a:pt x="9" y="12"/>
                      <a:pt x="12" y="9"/>
                      <a:pt x="12" y="6"/>
                    </a:cubicBezTo>
                    <a:cubicBezTo>
                      <a:pt x="12" y="3"/>
                      <a:pt x="9" y="0"/>
                      <a:pt x="6" y="0"/>
                    </a:cubicBezTo>
                    <a:cubicBezTo>
                      <a:pt x="3" y="1"/>
                      <a:pt x="0" y="3"/>
                      <a:pt x="0" y="6"/>
                    </a:cubicBezTo>
                    <a:cubicBezTo>
                      <a:pt x="0" y="9"/>
                      <a:pt x="3" y="12"/>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29" name="Freeform 16"/>
              <p:cNvSpPr>
                <a:spLocks/>
              </p:cNvSpPr>
              <p:nvPr/>
            </p:nvSpPr>
            <p:spPr bwMode="auto">
              <a:xfrm>
                <a:off x="604838" y="5763165"/>
                <a:ext cx="282575" cy="255588"/>
              </a:xfrm>
              <a:custGeom>
                <a:avLst/>
                <a:gdLst>
                  <a:gd name="T0" fmla="*/ 191 w 191"/>
                  <a:gd name="T1" fmla="*/ 106 h 171"/>
                  <a:gd name="T2" fmla="*/ 161 w 191"/>
                  <a:gd name="T3" fmla="*/ 27 h 171"/>
                  <a:gd name="T4" fmla="*/ 147 w 191"/>
                  <a:gd name="T5" fmla="*/ 21 h 171"/>
                  <a:gd name="T6" fmla="*/ 91 w 191"/>
                  <a:gd name="T7" fmla="*/ 0 h 171"/>
                  <a:gd name="T8" fmla="*/ 1 w 191"/>
                  <a:gd name="T9" fmla="*/ 94 h 171"/>
                  <a:gd name="T10" fmla="*/ 24 w 191"/>
                  <a:gd name="T11" fmla="*/ 127 h 171"/>
                  <a:gd name="T12" fmla="*/ 91 w 191"/>
                  <a:gd name="T13" fmla="*/ 31 h 171"/>
                  <a:gd name="T14" fmla="*/ 111 w 191"/>
                  <a:gd name="T15" fmla="*/ 28 h 171"/>
                  <a:gd name="T16" fmla="*/ 113 w 191"/>
                  <a:gd name="T17" fmla="*/ 28 h 171"/>
                  <a:gd name="T18" fmla="*/ 179 w 191"/>
                  <a:gd name="T19" fmla="*/ 132 h 171"/>
                  <a:gd name="T20" fmla="*/ 189 w 191"/>
                  <a:gd name="T21" fmla="*/ 121 h 171"/>
                  <a:gd name="T22" fmla="*/ 191 w 191"/>
                  <a:gd name="T23" fmla="*/ 10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171">
                    <a:moveTo>
                      <a:pt x="191" y="106"/>
                    </a:moveTo>
                    <a:cubicBezTo>
                      <a:pt x="190" y="70"/>
                      <a:pt x="180" y="39"/>
                      <a:pt x="161" y="27"/>
                    </a:cubicBezTo>
                    <a:cubicBezTo>
                      <a:pt x="157" y="23"/>
                      <a:pt x="152" y="21"/>
                      <a:pt x="147" y="21"/>
                    </a:cubicBezTo>
                    <a:cubicBezTo>
                      <a:pt x="147" y="21"/>
                      <a:pt x="139" y="0"/>
                      <a:pt x="91" y="0"/>
                    </a:cubicBezTo>
                    <a:cubicBezTo>
                      <a:pt x="48" y="0"/>
                      <a:pt x="1" y="20"/>
                      <a:pt x="1" y="94"/>
                    </a:cubicBezTo>
                    <a:cubicBezTo>
                      <a:pt x="0" y="111"/>
                      <a:pt x="25" y="171"/>
                      <a:pt x="24" y="127"/>
                    </a:cubicBezTo>
                    <a:cubicBezTo>
                      <a:pt x="29" y="79"/>
                      <a:pt x="35" y="24"/>
                      <a:pt x="91" y="31"/>
                    </a:cubicBezTo>
                    <a:cubicBezTo>
                      <a:pt x="97" y="31"/>
                      <a:pt x="104" y="28"/>
                      <a:pt x="111" y="28"/>
                    </a:cubicBezTo>
                    <a:cubicBezTo>
                      <a:pt x="112" y="28"/>
                      <a:pt x="112" y="28"/>
                      <a:pt x="113" y="28"/>
                    </a:cubicBezTo>
                    <a:cubicBezTo>
                      <a:pt x="167" y="34"/>
                      <a:pt x="147" y="117"/>
                      <a:pt x="179" y="132"/>
                    </a:cubicBezTo>
                    <a:cubicBezTo>
                      <a:pt x="179" y="132"/>
                      <a:pt x="186" y="135"/>
                      <a:pt x="189" y="121"/>
                    </a:cubicBezTo>
                    <a:cubicBezTo>
                      <a:pt x="190" y="115"/>
                      <a:pt x="191" y="106"/>
                      <a:pt x="191" y="10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0" name="Freeform 17"/>
              <p:cNvSpPr>
                <a:spLocks/>
              </p:cNvSpPr>
              <p:nvPr/>
            </p:nvSpPr>
            <p:spPr bwMode="auto">
              <a:xfrm>
                <a:off x="673100" y="6067965"/>
                <a:ext cx="133350" cy="41275"/>
              </a:xfrm>
              <a:custGeom>
                <a:avLst/>
                <a:gdLst>
                  <a:gd name="T0" fmla="*/ 90 w 90"/>
                  <a:gd name="T1" fmla="*/ 1 h 28"/>
                  <a:gd name="T2" fmla="*/ 90 w 90"/>
                  <a:gd name="T3" fmla="*/ 1 h 28"/>
                  <a:gd name="T4" fmla="*/ 89 w 90"/>
                  <a:gd name="T5" fmla="*/ 1 h 28"/>
                  <a:gd name="T6" fmla="*/ 89 w 90"/>
                  <a:gd name="T7" fmla="*/ 1 h 28"/>
                  <a:gd name="T8" fmla="*/ 74 w 90"/>
                  <a:gd name="T9" fmla="*/ 12 h 28"/>
                  <a:gd name="T10" fmla="*/ 72 w 90"/>
                  <a:gd name="T11" fmla="*/ 13 h 28"/>
                  <a:gd name="T12" fmla="*/ 70 w 90"/>
                  <a:gd name="T13" fmla="*/ 14 h 28"/>
                  <a:gd name="T14" fmla="*/ 69 w 90"/>
                  <a:gd name="T15" fmla="*/ 14 h 28"/>
                  <a:gd name="T16" fmla="*/ 66 w 90"/>
                  <a:gd name="T17" fmla="*/ 16 h 28"/>
                  <a:gd name="T18" fmla="*/ 45 w 90"/>
                  <a:gd name="T19" fmla="*/ 23 h 28"/>
                  <a:gd name="T20" fmla="*/ 25 w 90"/>
                  <a:gd name="T21" fmla="*/ 16 h 28"/>
                  <a:gd name="T22" fmla="*/ 22 w 90"/>
                  <a:gd name="T23" fmla="*/ 15 h 28"/>
                  <a:gd name="T24" fmla="*/ 19 w 90"/>
                  <a:gd name="T25" fmla="*/ 14 h 28"/>
                  <a:gd name="T26" fmla="*/ 2 w 90"/>
                  <a:gd name="T27" fmla="*/ 1 h 28"/>
                  <a:gd name="T28" fmla="*/ 2 w 90"/>
                  <a:gd name="T29" fmla="*/ 1 h 28"/>
                  <a:gd name="T30" fmla="*/ 2 w 90"/>
                  <a:gd name="T31" fmla="*/ 1 h 28"/>
                  <a:gd name="T32" fmla="*/ 0 w 90"/>
                  <a:gd name="T33" fmla="*/ 0 h 28"/>
                  <a:gd name="T34" fmla="*/ 0 w 90"/>
                  <a:gd name="T35" fmla="*/ 5 h 28"/>
                  <a:gd name="T36" fmla="*/ 25 w 90"/>
                  <a:gd name="T37" fmla="*/ 21 h 28"/>
                  <a:gd name="T38" fmla="*/ 45 w 90"/>
                  <a:gd name="T39" fmla="*/ 28 h 28"/>
                  <a:gd name="T40" fmla="*/ 66 w 90"/>
                  <a:gd name="T41" fmla="*/ 21 h 28"/>
                  <a:gd name="T42" fmla="*/ 90 w 90"/>
                  <a:gd name="T43" fmla="*/ 5 h 28"/>
                  <a:gd name="T44" fmla="*/ 90 w 90"/>
                  <a:gd name="T4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28">
                    <a:moveTo>
                      <a:pt x="90" y="1"/>
                    </a:moveTo>
                    <a:cubicBezTo>
                      <a:pt x="90" y="1"/>
                      <a:pt x="90" y="1"/>
                      <a:pt x="90" y="1"/>
                    </a:cubicBezTo>
                    <a:cubicBezTo>
                      <a:pt x="89" y="1"/>
                      <a:pt x="89" y="1"/>
                      <a:pt x="89" y="1"/>
                    </a:cubicBezTo>
                    <a:cubicBezTo>
                      <a:pt x="89" y="1"/>
                      <a:pt x="89" y="1"/>
                      <a:pt x="89" y="1"/>
                    </a:cubicBezTo>
                    <a:cubicBezTo>
                      <a:pt x="83" y="6"/>
                      <a:pt x="78" y="10"/>
                      <a:pt x="74" y="12"/>
                    </a:cubicBezTo>
                    <a:cubicBezTo>
                      <a:pt x="73" y="13"/>
                      <a:pt x="72" y="13"/>
                      <a:pt x="72" y="13"/>
                    </a:cubicBezTo>
                    <a:cubicBezTo>
                      <a:pt x="71" y="14"/>
                      <a:pt x="71" y="14"/>
                      <a:pt x="70" y="14"/>
                    </a:cubicBezTo>
                    <a:cubicBezTo>
                      <a:pt x="70" y="14"/>
                      <a:pt x="70" y="14"/>
                      <a:pt x="69" y="14"/>
                    </a:cubicBezTo>
                    <a:cubicBezTo>
                      <a:pt x="68" y="15"/>
                      <a:pt x="67" y="15"/>
                      <a:pt x="66" y="16"/>
                    </a:cubicBezTo>
                    <a:cubicBezTo>
                      <a:pt x="65" y="19"/>
                      <a:pt x="60" y="23"/>
                      <a:pt x="45" y="23"/>
                    </a:cubicBezTo>
                    <a:cubicBezTo>
                      <a:pt x="30" y="23"/>
                      <a:pt x="26" y="19"/>
                      <a:pt x="25" y="16"/>
                    </a:cubicBezTo>
                    <a:cubicBezTo>
                      <a:pt x="24" y="16"/>
                      <a:pt x="23" y="15"/>
                      <a:pt x="22" y="15"/>
                    </a:cubicBezTo>
                    <a:cubicBezTo>
                      <a:pt x="21" y="14"/>
                      <a:pt x="20" y="14"/>
                      <a:pt x="19" y="14"/>
                    </a:cubicBezTo>
                    <a:cubicBezTo>
                      <a:pt x="14" y="11"/>
                      <a:pt x="9" y="8"/>
                      <a:pt x="2" y="1"/>
                    </a:cubicBezTo>
                    <a:cubicBezTo>
                      <a:pt x="2" y="1"/>
                      <a:pt x="2" y="1"/>
                      <a:pt x="2" y="1"/>
                    </a:cubicBezTo>
                    <a:cubicBezTo>
                      <a:pt x="2" y="1"/>
                      <a:pt x="2" y="1"/>
                      <a:pt x="2" y="1"/>
                    </a:cubicBezTo>
                    <a:cubicBezTo>
                      <a:pt x="1" y="1"/>
                      <a:pt x="1" y="0"/>
                      <a:pt x="0" y="0"/>
                    </a:cubicBezTo>
                    <a:cubicBezTo>
                      <a:pt x="0" y="5"/>
                      <a:pt x="0" y="5"/>
                      <a:pt x="0" y="5"/>
                    </a:cubicBezTo>
                    <a:cubicBezTo>
                      <a:pt x="11" y="14"/>
                      <a:pt x="17" y="18"/>
                      <a:pt x="25" y="21"/>
                    </a:cubicBezTo>
                    <a:cubicBezTo>
                      <a:pt x="26" y="24"/>
                      <a:pt x="30" y="28"/>
                      <a:pt x="45" y="28"/>
                    </a:cubicBezTo>
                    <a:cubicBezTo>
                      <a:pt x="60" y="28"/>
                      <a:pt x="65" y="24"/>
                      <a:pt x="66" y="21"/>
                    </a:cubicBezTo>
                    <a:cubicBezTo>
                      <a:pt x="73" y="18"/>
                      <a:pt x="80" y="14"/>
                      <a:pt x="90" y="5"/>
                    </a:cubicBezTo>
                    <a:lnTo>
                      <a:pt x="90" y="1"/>
                    </a:lnTo>
                    <a:close/>
                  </a:path>
                </a:pathLst>
              </a:custGeom>
              <a:solidFill>
                <a:srgbClr val="67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1" name="Freeform 18"/>
              <p:cNvSpPr>
                <a:spLocks/>
              </p:cNvSpPr>
              <p:nvPr/>
            </p:nvSpPr>
            <p:spPr bwMode="auto">
              <a:xfrm>
                <a:off x="700088" y="6037803"/>
                <a:ext cx="80962" cy="14288"/>
              </a:xfrm>
              <a:custGeom>
                <a:avLst/>
                <a:gdLst>
                  <a:gd name="T0" fmla="*/ 27 w 55"/>
                  <a:gd name="T1" fmla="*/ 10 h 10"/>
                  <a:gd name="T2" fmla="*/ 3 w 55"/>
                  <a:gd name="T3" fmla="*/ 7 h 10"/>
                  <a:gd name="T4" fmla="*/ 1 w 55"/>
                  <a:gd name="T5" fmla="*/ 3 h 10"/>
                  <a:gd name="T6" fmla="*/ 5 w 55"/>
                  <a:gd name="T7" fmla="*/ 0 h 10"/>
                  <a:gd name="T8" fmla="*/ 50 w 55"/>
                  <a:gd name="T9" fmla="*/ 0 h 10"/>
                  <a:gd name="T10" fmla="*/ 54 w 55"/>
                  <a:gd name="T11" fmla="*/ 3 h 10"/>
                  <a:gd name="T12" fmla="*/ 52 w 55"/>
                  <a:gd name="T13" fmla="*/ 7 h 10"/>
                  <a:gd name="T14" fmla="*/ 27 w 5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0">
                    <a:moveTo>
                      <a:pt x="27" y="10"/>
                    </a:moveTo>
                    <a:cubicBezTo>
                      <a:pt x="20" y="10"/>
                      <a:pt x="12" y="9"/>
                      <a:pt x="3" y="7"/>
                    </a:cubicBezTo>
                    <a:cubicBezTo>
                      <a:pt x="1" y="6"/>
                      <a:pt x="0" y="5"/>
                      <a:pt x="1" y="3"/>
                    </a:cubicBezTo>
                    <a:cubicBezTo>
                      <a:pt x="1" y="1"/>
                      <a:pt x="3" y="0"/>
                      <a:pt x="5" y="0"/>
                    </a:cubicBezTo>
                    <a:cubicBezTo>
                      <a:pt x="22" y="4"/>
                      <a:pt x="33" y="4"/>
                      <a:pt x="50" y="0"/>
                    </a:cubicBezTo>
                    <a:cubicBezTo>
                      <a:pt x="52" y="0"/>
                      <a:pt x="54" y="1"/>
                      <a:pt x="54" y="3"/>
                    </a:cubicBezTo>
                    <a:cubicBezTo>
                      <a:pt x="55" y="5"/>
                      <a:pt x="54" y="6"/>
                      <a:pt x="52" y="7"/>
                    </a:cubicBezTo>
                    <a:cubicBezTo>
                      <a:pt x="43" y="9"/>
                      <a:pt x="35" y="10"/>
                      <a:pt x="27" y="10"/>
                    </a:cubicBezTo>
                    <a:close/>
                  </a:path>
                </a:pathLst>
              </a:custGeom>
              <a:solidFill>
                <a:srgbClr val="DC9D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2" name="Freeform 19"/>
              <p:cNvSpPr>
                <a:spLocks/>
              </p:cNvSpPr>
              <p:nvPr/>
            </p:nvSpPr>
            <p:spPr bwMode="auto">
              <a:xfrm>
                <a:off x="658813" y="5904453"/>
                <a:ext cx="58737" cy="14288"/>
              </a:xfrm>
              <a:custGeom>
                <a:avLst/>
                <a:gdLst>
                  <a:gd name="T0" fmla="*/ 2 w 39"/>
                  <a:gd name="T1" fmla="*/ 9 h 10"/>
                  <a:gd name="T2" fmla="*/ 0 w 39"/>
                  <a:gd name="T3" fmla="*/ 8 h 10"/>
                  <a:gd name="T4" fmla="*/ 1 w 39"/>
                  <a:gd name="T5" fmla="*/ 6 h 10"/>
                  <a:gd name="T6" fmla="*/ 38 w 39"/>
                  <a:gd name="T7" fmla="*/ 6 h 10"/>
                  <a:gd name="T8" fmla="*/ 38 w 39"/>
                  <a:gd name="T9" fmla="*/ 9 h 10"/>
                  <a:gd name="T10" fmla="*/ 36 w 39"/>
                  <a:gd name="T11" fmla="*/ 9 h 10"/>
                  <a:gd name="T12" fmla="*/ 2 w 39"/>
                  <a:gd name="T13" fmla="*/ 9 h 10"/>
                  <a:gd name="T14" fmla="*/ 2 w 39"/>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0">
                    <a:moveTo>
                      <a:pt x="2" y="9"/>
                    </a:moveTo>
                    <a:cubicBezTo>
                      <a:pt x="1" y="9"/>
                      <a:pt x="0" y="9"/>
                      <a:pt x="0" y="8"/>
                    </a:cubicBezTo>
                    <a:cubicBezTo>
                      <a:pt x="0" y="7"/>
                      <a:pt x="0" y="6"/>
                      <a:pt x="1" y="6"/>
                    </a:cubicBezTo>
                    <a:cubicBezTo>
                      <a:pt x="4" y="5"/>
                      <a:pt x="32" y="0"/>
                      <a:pt x="38" y="6"/>
                    </a:cubicBezTo>
                    <a:cubicBezTo>
                      <a:pt x="39" y="7"/>
                      <a:pt x="39" y="8"/>
                      <a:pt x="38" y="9"/>
                    </a:cubicBezTo>
                    <a:cubicBezTo>
                      <a:pt x="38" y="9"/>
                      <a:pt x="37" y="10"/>
                      <a:pt x="36" y="9"/>
                    </a:cubicBezTo>
                    <a:cubicBezTo>
                      <a:pt x="32" y="5"/>
                      <a:pt x="13" y="7"/>
                      <a:pt x="2" y="9"/>
                    </a:cubicBezTo>
                    <a:cubicBezTo>
                      <a:pt x="2" y="9"/>
                      <a:pt x="2" y="9"/>
                      <a:pt x="2"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3" name="Freeform 20"/>
              <p:cNvSpPr>
                <a:spLocks/>
              </p:cNvSpPr>
              <p:nvPr/>
            </p:nvSpPr>
            <p:spPr bwMode="auto">
              <a:xfrm>
                <a:off x="762000" y="5904453"/>
                <a:ext cx="57150" cy="14288"/>
              </a:xfrm>
              <a:custGeom>
                <a:avLst/>
                <a:gdLst>
                  <a:gd name="T0" fmla="*/ 37 w 39"/>
                  <a:gd name="T1" fmla="*/ 9 h 10"/>
                  <a:gd name="T2" fmla="*/ 37 w 39"/>
                  <a:gd name="T3" fmla="*/ 9 h 10"/>
                  <a:gd name="T4" fmla="*/ 3 w 39"/>
                  <a:gd name="T5" fmla="*/ 9 h 10"/>
                  <a:gd name="T6" fmla="*/ 1 w 39"/>
                  <a:gd name="T7" fmla="*/ 9 h 10"/>
                  <a:gd name="T8" fmla="*/ 1 w 39"/>
                  <a:gd name="T9" fmla="*/ 6 h 10"/>
                  <a:gd name="T10" fmla="*/ 38 w 39"/>
                  <a:gd name="T11" fmla="*/ 6 h 10"/>
                  <a:gd name="T12" fmla="*/ 39 w 39"/>
                  <a:gd name="T13" fmla="*/ 8 h 10"/>
                  <a:gd name="T14" fmla="*/ 37 w 39"/>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0">
                    <a:moveTo>
                      <a:pt x="37" y="9"/>
                    </a:moveTo>
                    <a:cubicBezTo>
                      <a:pt x="37" y="9"/>
                      <a:pt x="37" y="9"/>
                      <a:pt x="37" y="9"/>
                    </a:cubicBezTo>
                    <a:cubicBezTo>
                      <a:pt x="26" y="7"/>
                      <a:pt x="7" y="5"/>
                      <a:pt x="3" y="9"/>
                    </a:cubicBezTo>
                    <a:cubicBezTo>
                      <a:pt x="3" y="10"/>
                      <a:pt x="1" y="9"/>
                      <a:pt x="1" y="9"/>
                    </a:cubicBezTo>
                    <a:cubicBezTo>
                      <a:pt x="0" y="8"/>
                      <a:pt x="0" y="7"/>
                      <a:pt x="1" y="6"/>
                    </a:cubicBezTo>
                    <a:cubicBezTo>
                      <a:pt x="7" y="0"/>
                      <a:pt x="35" y="5"/>
                      <a:pt x="38" y="6"/>
                    </a:cubicBezTo>
                    <a:cubicBezTo>
                      <a:pt x="39" y="6"/>
                      <a:pt x="39" y="7"/>
                      <a:pt x="39" y="8"/>
                    </a:cubicBezTo>
                    <a:cubicBezTo>
                      <a:pt x="39" y="9"/>
                      <a:pt x="38" y="9"/>
                      <a:pt x="37"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4" name="Freeform 21"/>
              <p:cNvSpPr>
                <a:spLocks/>
              </p:cNvSpPr>
              <p:nvPr/>
            </p:nvSpPr>
            <p:spPr bwMode="auto">
              <a:xfrm>
                <a:off x="714375" y="5934615"/>
                <a:ext cx="25400" cy="65088"/>
              </a:xfrm>
              <a:custGeom>
                <a:avLst/>
                <a:gdLst>
                  <a:gd name="T0" fmla="*/ 17 w 17"/>
                  <a:gd name="T1" fmla="*/ 0 h 44"/>
                  <a:gd name="T2" fmla="*/ 17 w 17"/>
                  <a:gd name="T3" fmla="*/ 44 h 44"/>
                  <a:gd name="T4" fmla="*/ 0 w 17"/>
                  <a:gd name="T5" fmla="*/ 44 h 44"/>
                  <a:gd name="T6" fmla="*/ 3 w 17"/>
                  <a:gd name="T7" fmla="*/ 40 h 44"/>
                  <a:gd name="T8" fmla="*/ 9 w 17"/>
                  <a:gd name="T9" fmla="*/ 26 h 44"/>
                  <a:gd name="T10" fmla="*/ 10 w 17"/>
                  <a:gd name="T11" fmla="*/ 7 h 44"/>
                  <a:gd name="T12" fmla="*/ 17 w 17"/>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7" h="44">
                    <a:moveTo>
                      <a:pt x="17" y="0"/>
                    </a:moveTo>
                    <a:cubicBezTo>
                      <a:pt x="17" y="44"/>
                      <a:pt x="17" y="44"/>
                      <a:pt x="17" y="44"/>
                    </a:cubicBezTo>
                    <a:cubicBezTo>
                      <a:pt x="0" y="44"/>
                      <a:pt x="0" y="44"/>
                      <a:pt x="0" y="44"/>
                    </a:cubicBezTo>
                    <a:cubicBezTo>
                      <a:pt x="1" y="42"/>
                      <a:pt x="1" y="41"/>
                      <a:pt x="3" y="40"/>
                    </a:cubicBezTo>
                    <a:cubicBezTo>
                      <a:pt x="6" y="37"/>
                      <a:pt x="8" y="32"/>
                      <a:pt x="9" y="26"/>
                    </a:cubicBezTo>
                    <a:cubicBezTo>
                      <a:pt x="10" y="7"/>
                      <a:pt x="10" y="7"/>
                      <a:pt x="10" y="7"/>
                    </a:cubicBezTo>
                    <a:cubicBezTo>
                      <a:pt x="10" y="2"/>
                      <a:pt x="16" y="0"/>
                      <a:pt x="17" y="0"/>
                    </a:cubicBezTo>
                    <a:close/>
                  </a:path>
                </a:pathLst>
              </a:custGeom>
              <a:solidFill>
                <a:srgbClr val="8F7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5" name="Freeform 22"/>
              <p:cNvSpPr>
                <a:spLocks/>
              </p:cNvSpPr>
              <p:nvPr/>
            </p:nvSpPr>
            <p:spPr bwMode="auto">
              <a:xfrm>
                <a:off x="714375" y="5999703"/>
                <a:ext cx="50800" cy="17463"/>
              </a:xfrm>
              <a:custGeom>
                <a:avLst/>
                <a:gdLst>
                  <a:gd name="T0" fmla="*/ 34 w 34"/>
                  <a:gd name="T1" fmla="*/ 0 h 11"/>
                  <a:gd name="T2" fmla="*/ 28 w 34"/>
                  <a:gd name="T3" fmla="*/ 5 h 11"/>
                  <a:gd name="T4" fmla="*/ 25 w 34"/>
                  <a:gd name="T5" fmla="*/ 8 h 11"/>
                  <a:gd name="T6" fmla="*/ 17 w 34"/>
                  <a:gd name="T7" fmla="*/ 11 h 11"/>
                  <a:gd name="T8" fmla="*/ 10 w 34"/>
                  <a:gd name="T9" fmla="*/ 8 h 11"/>
                  <a:gd name="T10" fmla="*/ 7 w 34"/>
                  <a:gd name="T11" fmla="*/ 5 h 11"/>
                  <a:gd name="T12" fmla="*/ 0 w 34"/>
                  <a:gd name="T13" fmla="*/ 0 h 11"/>
                  <a:gd name="T14" fmla="*/ 0 w 34"/>
                  <a:gd name="T15" fmla="*/ 0 h 11"/>
                  <a:gd name="T16" fmla="*/ 34 w 34"/>
                  <a:gd name="T17" fmla="*/ 0 h 11"/>
                  <a:gd name="T18" fmla="*/ 34 w 34"/>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1">
                    <a:moveTo>
                      <a:pt x="34" y="0"/>
                    </a:moveTo>
                    <a:cubicBezTo>
                      <a:pt x="34" y="3"/>
                      <a:pt x="32" y="5"/>
                      <a:pt x="28" y="5"/>
                    </a:cubicBezTo>
                    <a:cubicBezTo>
                      <a:pt x="27" y="5"/>
                      <a:pt x="27" y="7"/>
                      <a:pt x="25" y="8"/>
                    </a:cubicBezTo>
                    <a:cubicBezTo>
                      <a:pt x="23" y="10"/>
                      <a:pt x="20" y="11"/>
                      <a:pt x="17" y="11"/>
                    </a:cubicBezTo>
                    <a:cubicBezTo>
                      <a:pt x="15" y="11"/>
                      <a:pt x="12" y="10"/>
                      <a:pt x="10" y="8"/>
                    </a:cubicBezTo>
                    <a:cubicBezTo>
                      <a:pt x="8" y="7"/>
                      <a:pt x="7" y="5"/>
                      <a:pt x="7" y="5"/>
                    </a:cubicBezTo>
                    <a:cubicBezTo>
                      <a:pt x="3" y="5"/>
                      <a:pt x="0" y="3"/>
                      <a:pt x="0" y="0"/>
                    </a:cubicBezTo>
                    <a:cubicBezTo>
                      <a:pt x="0" y="0"/>
                      <a:pt x="0" y="0"/>
                      <a:pt x="0" y="0"/>
                    </a:cubicBezTo>
                    <a:cubicBezTo>
                      <a:pt x="34" y="0"/>
                      <a:pt x="34" y="0"/>
                      <a:pt x="34" y="0"/>
                    </a:cubicBezTo>
                    <a:cubicBezTo>
                      <a:pt x="34" y="0"/>
                      <a:pt x="34" y="0"/>
                      <a:pt x="34" y="0"/>
                    </a:cubicBezTo>
                    <a:close/>
                  </a:path>
                </a:pathLst>
              </a:custGeom>
              <a:solidFill>
                <a:srgbClr val="4F3F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6" name="Freeform 23"/>
              <p:cNvSpPr>
                <a:spLocks/>
              </p:cNvSpPr>
              <p:nvPr/>
            </p:nvSpPr>
            <p:spPr bwMode="auto">
              <a:xfrm>
                <a:off x="628650" y="5993353"/>
                <a:ext cx="3175" cy="23813"/>
              </a:xfrm>
              <a:custGeom>
                <a:avLst/>
                <a:gdLst>
                  <a:gd name="T0" fmla="*/ 2 w 2"/>
                  <a:gd name="T1" fmla="*/ 13 h 15"/>
                  <a:gd name="T2" fmla="*/ 2 w 2"/>
                  <a:gd name="T3" fmla="*/ 1 h 15"/>
                  <a:gd name="T4" fmla="*/ 0 w 2"/>
                  <a:gd name="T5" fmla="*/ 1 h 15"/>
                  <a:gd name="T6" fmla="*/ 0 w 2"/>
                  <a:gd name="T7" fmla="*/ 13 h 15"/>
                  <a:gd name="T8" fmla="*/ 2 w 2"/>
                  <a:gd name="T9" fmla="*/ 13 h 15"/>
                </a:gdLst>
                <a:ahLst/>
                <a:cxnLst>
                  <a:cxn ang="0">
                    <a:pos x="T0" y="T1"/>
                  </a:cxn>
                  <a:cxn ang="0">
                    <a:pos x="T2" y="T3"/>
                  </a:cxn>
                  <a:cxn ang="0">
                    <a:pos x="T4" y="T5"/>
                  </a:cxn>
                  <a:cxn ang="0">
                    <a:pos x="T6" y="T7"/>
                  </a:cxn>
                  <a:cxn ang="0">
                    <a:pos x="T8" y="T9"/>
                  </a:cxn>
                </a:cxnLst>
                <a:rect l="0" t="0" r="r" b="b"/>
                <a:pathLst>
                  <a:path w="2" h="15">
                    <a:moveTo>
                      <a:pt x="2" y="13"/>
                    </a:moveTo>
                    <a:cubicBezTo>
                      <a:pt x="2" y="9"/>
                      <a:pt x="2" y="5"/>
                      <a:pt x="2" y="1"/>
                    </a:cubicBezTo>
                    <a:cubicBezTo>
                      <a:pt x="2" y="0"/>
                      <a:pt x="0" y="0"/>
                      <a:pt x="0" y="1"/>
                    </a:cubicBezTo>
                    <a:cubicBezTo>
                      <a:pt x="0" y="5"/>
                      <a:pt x="0" y="9"/>
                      <a:pt x="0" y="13"/>
                    </a:cubicBezTo>
                    <a:cubicBezTo>
                      <a:pt x="0" y="15"/>
                      <a:pt x="2" y="15"/>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7" name="Oval 24"/>
              <p:cNvSpPr>
                <a:spLocks noChangeArrowheads="1"/>
              </p:cNvSpPr>
              <p:nvPr/>
            </p:nvSpPr>
            <p:spPr bwMode="auto">
              <a:xfrm>
                <a:off x="620713" y="6010815"/>
                <a:ext cx="15875" cy="15875"/>
              </a:xfrm>
              <a:prstGeom prst="ellipse">
                <a:avLst/>
              </a:pr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8" name="Freeform 25"/>
              <p:cNvSpPr>
                <a:spLocks/>
              </p:cNvSpPr>
              <p:nvPr/>
            </p:nvSpPr>
            <p:spPr bwMode="auto">
              <a:xfrm>
                <a:off x="847725" y="5991765"/>
                <a:ext cx="4762" cy="23813"/>
              </a:xfrm>
              <a:custGeom>
                <a:avLst/>
                <a:gdLst>
                  <a:gd name="T0" fmla="*/ 3 w 3"/>
                  <a:gd name="T1" fmla="*/ 13 h 15"/>
                  <a:gd name="T2" fmla="*/ 3 w 3"/>
                  <a:gd name="T3" fmla="*/ 2 h 15"/>
                  <a:gd name="T4" fmla="*/ 0 w 3"/>
                  <a:gd name="T5" fmla="*/ 2 h 15"/>
                  <a:gd name="T6" fmla="*/ 0 w 3"/>
                  <a:gd name="T7" fmla="*/ 13 h 15"/>
                  <a:gd name="T8" fmla="*/ 3 w 3"/>
                  <a:gd name="T9" fmla="*/ 13 h 15"/>
                </a:gdLst>
                <a:ahLst/>
                <a:cxnLst>
                  <a:cxn ang="0">
                    <a:pos x="T0" y="T1"/>
                  </a:cxn>
                  <a:cxn ang="0">
                    <a:pos x="T2" y="T3"/>
                  </a:cxn>
                  <a:cxn ang="0">
                    <a:pos x="T4" y="T5"/>
                  </a:cxn>
                  <a:cxn ang="0">
                    <a:pos x="T6" y="T7"/>
                  </a:cxn>
                  <a:cxn ang="0">
                    <a:pos x="T8" y="T9"/>
                  </a:cxn>
                </a:cxnLst>
                <a:rect l="0" t="0" r="r" b="b"/>
                <a:pathLst>
                  <a:path w="3" h="15">
                    <a:moveTo>
                      <a:pt x="3" y="13"/>
                    </a:moveTo>
                    <a:cubicBezTo>
                      <a:pt x="3" y="9"/>
                      <a:pt x="3" y="5"/>
                      <a:pt x="3" y="2"/>
                    </a:cubicBezTo>
                    <a:cubicBezTo>
                      <a:pt x="3" y="0"/>
                      <a:pt x="0" y="0"/>
                      <a:pt x="0" y="2"/>
                    </a:cubicBezTo>
                    <a:cubicBezTo>
                      <a:pt x="0" y="5"/>
                      <a:pt x="0" y="9"/>
                      <a:pt x="0" y="13"/>
                    </a:cubicBezTo>
                    <a:cubicBezTo>
                      <a:pt x="0" y="15"/>
                      <a:pt x="3" y="15"/>
                      <a:pt x="3"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9" name="Oval 26"/>
              <p:cNvSpPr>
                <a:spLocks noChangeArrowheads="1"/>
              </p:cNvSpPr>
              <p:nvPr/>
            </p:nvSpPr>
            <p:spPr bwMode="auto">
              <a:xfrm>
                <a:off x="841375" y="6009228"/>
                <a:ext cx="17462" cy="15875"/>
              </a:xfrm>
              <a:prstGeom prst="ellipse">
                <a:avLst/>
              </a:pr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0" name="Freeform 27"/>
              <p:cNvSpPr>
                <a:spLocks/>
              </p:cNvSpPr>
              <p:nvPr/>
            </p:nvSpPr>
            <p:spPr bwMode="auto">
              <a:xfrm>
                <a:off x="630238" y="5790153"/>
                <a:ext cx="127000" cy="114300"/>
              </a:xfrm>
              <a:custGeom>
                <a:avLst/>
                <a:gdLst>
                  <a:gd name="T0" fmla="*/ 0 w 86"/>
                  <a:gd name="T1" fmla="*/ 76 h 76"/>
                  <a:gd name="T2" fmla="*/ 86 w 86"/>
                  <a:gd name="T3" fmla="*/ 10 h 76"/>
                  <a:gd name="T4" fmla="*/ 56 w 86"/>
                  <a:gd name="T5" fmla="*/ 0 h 76"/>
                  <a:gd name="T6" fmla="*/ 9 w 86"/>
                  <a:gd name="T7" fmla="*/ 15 h 76"/>
                  <a:gd name="T8" fmla="*/ 0 w 86"/>
                  <a:gd name="T9" fmla="*/ 58 h 76"/>
                  <a:gd name="T10" fmla="*/ 0 w 86"/>
                  <a:gd name="T11" fmla="*/ 76 h 76"/>
                </a:gdLst>
                <a:ahLst/>
                <a:cxnLst>
                  <a:cxn ang="0">
                    <a:pos x="T0" y="T1"/>
                  </a:cxn>
                  <a:cxn ang="0">
                    <a:pos x="T2" y="T3"/>
                  </a:cxn>
                  <a:cxn ang="0">
                    <a:pos x="T4" y="T5"/>
                  </a:cxn>
                  <a:cxn ang="0">
                    <a:pos x="T6" y="T7"/>
                  </a:cxn>
                  <a:cxn ang="0">
                    <a:pos x="T8" y="T9"/>
                  </a:cxn>
                  <a:cxn ang="0">
                    <a:pos x="T10" y="T11"/>
                  </a:cxn>
                </a:cxnLst>
                <a:rect l="0" t="0" r="r" b="b"/>
                <a:pathLst>
                  <a:path w="86" h="76">
                    <a:moveTo>
                      <a:pt x="0" y="76"/>
                    </a:moveTo>
                    <a:cubicBezTo>
                      <a:pt x="0" y="76"/>
                      <a:pt x="77" y="37"/>
                      <a:pt x="86" y="10"/>
                    </a:cubicBezTo>
                    <a:cubicBezTo>
                      <a:pt x="56" y="0"/>
                      <a:pt x="56" y="0"/>
                      <a:pt x="56" y="0"/>
                    </a:cubicBezTo>
                    <a:cubicBezTo>
                      <a:pt x="9" y="15"/>
                      <a:pt x="9" y="15"/>
                      <a:pt x="9" y="15"/>
                    </a:cubicBezTo>
                    <a:cubicBezTo>
                      <a:pt x="0" y="58"/>
                      <a:pt x="0" y="58"/>
                      <a:pt x="0" y="58"/>
                    </a:cubicBez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1" name="Freeform 28"/>
              <p:cNvSpPr>
                <a:spLocks/>
              </p:cNvSpPr>
              <p:nvPr/>
            </p:nvSpPr>
            <p:spPr bwMode="auto">
              <a:xfrm>
                <a:off x="736600" y="5794915"/>
                <a:ext cx="109537" cy="96838"/>
              </a:xfrm>
              <a:custGeom>
                <a:avLst/>
                <a:gdLst>
                  <a:gd name="T0" fmla="*/ 74 w 74"/>
                  <a:gd name="T1" fmla="*/ 65 h 65"/>
                  <a:gd name="T2" fmla="*/ 0 w 74"/>
                  <a:gd name="T3" fmla="*/ 8 h 65"/>
                  <a:gd name="T4" fmla="*/ 25 w 74"/>
                  <a:gd name="T5" fmla="*/ 0 h 65"/>
                  <a:gd name="T6" fmla="*/ 66 w 74"/>
                  <a:gd name="T7" fmla="*/ 13 h 65"/>
                  <a:gd name="T8" fmla="*/ 74 w 74"/>
                  <a:gd name="T9" fmla="*/ 50 h 65"/>
                  <a:gd name="T10" fmla="*/ 74 w 74"/>
                  <a:gd name="T11" fmla="*/ 65 h 65"/>
                </a:gdLst>
                <a:ahLst/>
                <a:cxnLst>
                  <a:cxn ang="0">
                    <a:pos x="T0" y="T1"/>
                  </a:cxn>
                  <a:cxn ang="0">
                    <a:pos x="T2" y="T3"/>
                  </a:cxn>
                  <a:cxn ang="0">
                    <a:pos x="T4" y="T5"/>
                  </a:cxn>
                  <a:cxn ang="0">
                    <a:pos x="T6" y="T7"/>
                  </a:cxn>
                  <a:cxn ang="0">
                    <a:pos x="T8" y="T9"/>
                  </a:cxn>
                  <a:cxn ang="0">
                    <a:pos x="T10" y="T11"/>
                  </a:cxn>
                </a:cxnLst>
                <a:rect l="0" t="0" r="r" b="b"/>
                <a:pathLst>
                  <a:path w="74" h="65">
                    <a:moveTo>
                      <a:pt x="74" y="65"/>
                    </a:moveTo>
                    <a:cubicBezTo>
                      <a:pt x="74" y="65"/>
                      <a:pt x="8" y="32"/>
                      <a:pt x="0" y="8"/>
                    </a:cubicBezTo>
                    <a:cubicBezTo>
                      <a:pt x="25" y="0"/>
                      <a:pt x="25" y="0"/>
                      <a:pt x="25" y="0"/>
                    </a:cubicBezTo>
                    <a:cubicBezTo>
                      <a:pt x="66" y="13"/>
                      <a:pt x="66" y="13"/>
                      <a:pt x="66" y="13"/>
                    </a:cubicBezTo>
                    <a:cubicBezTo>
                      <a:pt x="74" y="50"/>
                      <a:pt x="74" y="50"/>
                      <a:pt x="74" y="50"/>
                    </a:cubicBezTo>
                    <a:lnTo>
                      <a:pt x="74"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2" name="Freeform 29"/>
              <p:cNvSpPr>
                <a:spLocks/>
              </p:cNvSpPr>
              <p:nvPr/>
            </p:nvSpPr>
            <p:spPr bwMode="auto">
              <a:xfrm>
                <a:off x="884238" y="6179090"/>
                <a:ext cx="123825" cy="125413"/>
              </a:xfrm>
              <a:custGeom>
                <a:avLst/>
                <a:gdLst>
                  <a:gd name="T0" fmla="*/ 6 w 84"/>
                  <a:gd name="T1" fmla="*/ 32 h 84"/>
                  <a:gd name="T2" fmla="*/ 33 w 84"/>
                  <a:gd name="T3" fmla="*/ 78 h 84"/>
                  <a:gd name="T4" fmla="*/ 79 w 84"/>
                  <a:gd name="T5" fmla="*/ 51 h 84"/>
                  <a:gd name="T6" fmla="*/ 52 w 84"/>
                  <a:gd name="T7" fmla="*/ 5 h 84"/>
                  <a:gd name="T8" fmla="*/ 6 w 84"/>
                  <a:gd name="T9" fmla="*/ 32 h 84"/>
                </a:gdLst>
                <a:ahLst/>
                <a:cxnLst>
                  <a:cxn ang="0">
                    <a:pos x="T0" y="T1"/>
                  </a:cxn>
                  <a:cxn ang="0">
                    <a:pos x="T2" y="T3"/>
                  </a:cxn>
                  <a:cxn ang="0">
                    <a:pos x="T4" y="T5"/>
                  </a:cxn>
                  <a:cxn ang="0">
                    <a:pos x="T6" y="T7"/>
                  </a:cxn>
                  <a:cxn ang="0">
                    <a:pos x="T8" y="T9"/>
                  </a:cxn>
                </a:cxnLst>
                <a:rect l="0" t="0" r="r" b="b"/>
                <a:pathLst>
                  <a:path w="84" h="84">
                    <a:moveTo>
                      <a:pt x="6" y="32"/>
                    </a:moveTo>
                    <a:cubicBezTo>
                      <a:pt x="0" y="52"/>
                      <a:pt x="12" y="73"/>
                      <a:pt x="33" y="78"/>
                    </a:cubicBezTo>
                    <a:cubicBezTo>
                      <a:pt x="53" y="84"/>
                      <a:pt x="74" y="71"/>
                      <a:pt x="79" y="51"/>
                    </a:cubicBezTo>
                    <a:cubicBezTo>
                      <a:pt x="84" y="31"/>
                      <a:pt x="72" y="10"/>
                      <a:pt x="52" y="5"/>
                    </a:cubicBezTo>
                    <a:cubicBezTo>
                      <a:pt x="32" y="0"/>
                      <a:pt x="11" y="12"/>
                      <a:pt x="6" y="32"/>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3" name="Freeform 30"/>
              <p:cNvSpPr>
                <a:spLocks/>
              </p:cNvSpPr>
              <p:nvPr/>
            </p:nvSpPr>
            <p:spPr bwMode="auto">
              <a:xfrm>
                <a:off x="552450" y="6207665"/>
                <a:ext cx="192087" cy="441325"/>
              </a:xfrm>
              <a:custGeom>
                <a:avLst/>
                <a:gdLst>
                  <a:gd name="T0" fmla="*/ 129 w 129"/>
                  <a:gd name="T1" fmla="*/ 0 h 295"/>
                  <a:gd name="T2" fmla="*/ 129 w 129"/>
                  <a:gd name="T3" fmla="*/ 295 h 295"/>
                  <a:gd name="T4" fmla="*/ 128 w 129"/>
                  <a:gd name="T5" fmla="*/ 294 h 295"/>
                  <a:gd name="T6" fmla="*/ 106 w 129"/>
                  <a:gd name="T7" fmla="*/ 284 h 295"/>
                  <a:gd name="T8" fmla="*/ 92 w 129"/>
                  <a:gd name="T9" fmla="*/ 277 h 295"/>
                  <a:gd name="T10" fmla="*/ 91 w 129"/>
                  <a:gd name="T11" fmla="*/ 276 h 295"/>
                  <a:gd name="T12" fmla="*/ 7 w 129"/>
                  <a:gd name="T13" fmla="*/ 212 h 295"/>
                  <a:gd name="T14" fmla="*/ 7 w 129"/>
                  <a:gd name="T15" fmla="*/ 211 h 295"/>
                  <a:gd name="T16" fmla="*/ 5 w 129"/>
                  <a:gd name="T17" fmla="*/ 129 h 295"/>
                  <a:gd name="T18" fmla="*/ 5 w 129"/>
                  <a:gd name="T19" fmla="*/ 125 h 295"/>
                  <a:gd name="T20" fmla="*/ 5 w 129"/>
                  <a:gd name="T21" fmla="*/ 124 h 295"/>
                  <a:gd name="T22" fmla="*/ 2 w 129"/>
                  <a:gd name="T23" fmla="*/ 57 h 295"/>
                  <a:gd name="T24" fmla="*/ 1 w 129"/>
                  <a:gd name="T25" fmla="*/ 44 h 295"/>
                  <a:gd name="T26" fmla="*/ 0 w 129"/>
                  <a:gd name="T27" fmla="*/ 22 h 295"/>
                  <a:gd name="T28" fmla="*/ 0 w 129"/>
                  <a:gd name="T29" fmla="*/ 9 h 295"/>
                  <a:gd name="T30" fmla="*/ 28 w 129"/>
                  <a:gd name="T31" fmla="*/ 7 h 295"/>
                  <a:gd name="T32" fmla="*/ 92 w 129"/>
                  <a:gd name="T33" fmla="*/ 2 h 295"/>
                  <a:gd name="T34" fmla="*/ 113 w 129"/>
                  <a:gd name="T35" fmla="*/ 1 h 295"/>
                  <a:gd name="T36" fmla="*/ 125 w 129"/>
                  <a:gd name="T37" fmla="*/ 0 h 295"/>
                  <a:gd name="T38" fmla="*/ 128 w 129"/>
                  <a:gd name="T39" fmla="*/ 0 h 295"/>
                  <a:gd name="T40" fmla="*/ 129 w 129"/>
                  <a:gd name="T4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295">
                    <a:moveTo>
                      <a:pt x="129" y="0"/>
                    </a:moveTo>
                    <a:cubicBezTo>
                      <a:pt x="129" y="295"/>
                      <a:pt x="129" y="295"/>
                      <a:pt x="129" y="295"/>
                    </a:cubicBezTo>
                    <a:cubicBezTo>
                      <a:pt x="129" y="295"/>
                      <a:pt x="128" y="295"/>
                      <a:pt x="128" y="294"/>
                    </a:cubicBezTo>
                    <a:cubicBezTo>
                      <a:pt x="120" y="291"/>
                      <a:pt x="113" y="288"/>
                      <a:pt x="106" y="284"/>
                    </a:cubicBezTo>
                    <a:cubicBezTo>
                      <a:pt x="101" y="282"/>
                      <a:pt x="96" y="280"/>
                      <a:pt x="92" y="277"/>
                    </a:cubicBezTo>
                    <a:cubicBezTo>
                      <a:pt x="92" y="277"/>
                      <a:pt x="91" y="277"/>
                      <a:pt x="91" y="276"/>
                    </a:cubicBezTo>
                    <a:cubicBezTo>
                      <a:pt x="60" y="259"/>
                      <a:pt x="32" y="237"/>
                      <a:pt x="7" y="212"/>
                    </a:cubicBezTo>
                    <a:cubicBezTo>
                      <a:pt x="7" y="212"/>
                      <a:pt x="7" y="212"/>
                      <a:pt x="7" y="211"/>
                    </a:cubicBezTo>
                    <a:cubicBezTo>
                      <a:pt x="5" y="129"/>
                      <a:pt x="5" y="129"/>
                      <a:pt x="5" y="129"/>
                    </a:cubicBezTo>
                    <a:cubicBezTo>
                      <a:pt x="5" y="125"/>
                      <a:pt x="5" y="125"/>
                      <a:pt x="5" y="125"/>
                    </a:cubicBezTo>
                    <a:cubicBezTo>
                      <a:pt x="5" y="124"/>
                      <a:pt x="5" y="124"/>
                      <a:pt x="5" y="124"/>
                    </a:cubicBezTo>
                    <a:cubicBezTo>
                      <a:pt x="2" y="57"/>
                      <a:pt x="2" y="57"/>
                      <a:pt x="2" y="57"/>
                    </a:cubicBezTo>
                    <a:cubicBezTo>
                      <a:pt x="1" y="44"/>
                      <a:pt x="1" y="44"/>
                      <a:pt x="1" y="44"/>
                    </a:cubicBezTo>
                    <a:cubicBezTo>
                      <a:pt x="0" y="22"/>
                      <a:pt x="0" y="22"/>
                      <a:pt x="0" y="22"/>
                    </a:cubicBezTo>
                    <a:cubicBezTo>
                      <a:pt x="0" y="9"/>
                      <a:pt x="0" y="9"/>
                      <a:pt x="0" y="9"/>
                    </a:cubicBezTo>
                    <a:cubicBezTo>
                      <a:pt x="28" y="7"/>
                      <a:pt x="28" y="7"/>
                      <a:pt x="28" y="7"/>
                    </a:cubicBezTo>
                    <a:cubicBezTo>
                      <a:pt x="92" y="2"/>
                      <a:pt x="92" y="2"/>
                      <a:pt x="92" y="2"/>
                    </a:cubicBezTo>
                    <a:cubicBezTo>
                      <a:pt x="113" y="1"/>
                      <a:pt x="113" y="1"/>
                      <a:pt x="113" y="1"/>
                    </a:cubicBezTo>
                    <a:cubicBezTo>
                      <a:pt x="125" y="0"/>
                      <a:pt x="125" y="0"/>
                      <a:pt x="125" y="0"/>
                    </a:cubicBezTo>
                    <a:cubicBezTo>
                      <a:pt x="128" y="0"/>
                      <a:pt x="128" y="0"/>
                      <a:pt x="128" y="0"/>
                    </a:cubicBezTo>
                    <a:cubicBezTo>
                      <a:pt x="129" y="0"/>
                      <a:pt x="129" y="0"/>
                      <a:pt x="129" y="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4" name="Freeform 31"/>
              <p:cNvSpPr>
                <a:spLocks/>
              </p:cNvSpPr>
              <p:nvPr/>
            </p:nvSpPr>
            <p:spPr bwMode="auto">
              <a:xfrm>
                <a:off x="742950" y="6207665"/>
                <a:ext cx="190500" cy="481013"/>
              </a:xfrm>
              <a:custGeom>
                <a:avLst/>
                <a:gdLst>
                  <a:gd name="T0" fmla="*/ 129 w 129"/>
                  <a:gd name="T1" fmla="*/ 9 h 321"/>
                  <a:gd name="T2" fmla="*/ 129 w 129"/>
                  <a:gd name="T3" fmla="*/ 24 h 321"/>
                  <a:gd name="T4" fmla="*/ 128 w 129"/>
                  <a:gd name="T5" fmla="*/ 30 h 321"/>
                  <a:gd name="T6" fmla="*/ 128 w 129"/>
                  <a:gd name="T7" fmla="*/ 48 h 321"/>
                  <a:gd name="T8" fmla="*/ 128 w 129"/>
                  <a:gd name="T9" fmla="*/ 49 h 321"/>
                  <a:gd name="T10" fmla="*/ 127 w 129"/>
                  <a:gd name="T11" fmla="*/ 57 h 321"/>
                  <a:gd name="T12" fmla="*/ 127 w 129"/>
                  <a:gd name="T13" fmla="*/ 57 h 321"/>
                  <a:gd name="T14" fmla="*/ 127 w 129"/>
                  <a:gd name="T15" fmla="*/ 59 h 321"/>
                  <a:gd name="T16" fmla="*/ 126 w 129"/>
                  <a:gd name="T17" fmla="*/ 71 h 321"/>
                  <a:gd name="T18" fmla="*/ 126 w 129"/>
                  <a:gd name="T19" fmla="*/ 73 h 321"/>
                  <a:gd name="T20" fmla="*/ 126 w 129"/>
                  <a:gd name="T21" fmla="*/ 79 h 321"/>
                  <a:gd name="T22" fmla="*/ 126 w 129"/>
                  <a:gd name="T23" fmla="*/ 82 h 321"/>
                  <a:gd name="T24" fmla="*/ 126 w 129"/>
                  <a:gd name="T25" fmla="*/ 82 h 321"/>
                  <a:gd name="T26" fmla="*/ 125 w 129"/>
                  <a:gd name="T27" fmla="*/ 102 h 321"/>
                  <a:gd name="T28" fmla="*/ 125 w 129"/>
                  <a:gd name="T29" fmla="*/ 104 h 321"/>
                  <a:gd name="T30" fmla="*/ 124 w 129"/>
                  <a:gd name="T31" fmla="*/ 122 h 321"/>
                  <a:gd name="T32" fmla="*/ 124 w 129"/>
                  <a:gd name="T33" fmla="*/ 124 h 321"/>
                  <a:gd name="T34" fmla="*/ 124 w 129"/>
                  <a:gd name="T35" fmla="*/ 124 h 321"/>
                  <a:gd name="T36" fmla="*/ 124 w 129"/>
                  <a:gd name="T37" fmla="*/ 129 h 321"/>
                  <a:gd name="T38" fmla="*/ 123 w 129"/>
                  <a:gd name="T39" fmla="*/ 146 h 321"/>
                  <a:gd name="T40" fmla="*/ 123 w 129"/>
                  <a:gd name="T41" fmla="*/ 169 h 321"/>
                  <a:gd name="T42" fmla="*/ 123 w 129"/>
                  <a:gd name="T43" fmla="*/ 197 h 321"/>
                  <a:gd name="T44" fmla="*/ 122 w 129"/>
                  <a:gd name="T45" fmla="*/ 208 h 321"/>
                  <a:gd name="T46" fmla="*/ 122 w 129"/>
                  <a:gd name="T47" fmla="*/ 209 h 321"/>
                  <a:gd name="T48" fmla="*/ 122 w 129"/>
                  <a:gd name="T49" fmla="*/ 211 h 321"/>
                  <a:gd name="T50" fmla="*/ 122 w 129"/>
                  <a:gd name="T51" fmla="*/ 211 h 321"/>
                  <a:gd name="T52" fmla="*/ 121 w 129"/>
                  <a:gd name="T53" fmla="*/ 272 h 321"/>
                  <a:gd name="T54" fmla="*/ 121 w 129"/>
                  <a:gd name="T55" fmla="*/ 274 h 321"/>
                  <a:gd name="T56" fmla="*/ 120 w 129"/>
                  <a:gd name="T57" fmla="*/ 321 h 321"/>
                  <a:gd name="T58" fmla="*/ 104 w 129"/>
                  <a:gd name="T59" fmla="*/ 320 h 321"/>
                  <a:gd name="T60" fmla="*/ 34 w 129"/>
                  <a:gd name="T61" fmla="*/ 306 h 321"/>
                  <a:gd name="T62" fmla="*/ 20 w 129"/>
                  <a:gd name="T63" fmla="*/ 302 h 321"/>
                  <a:gd name="T64" fmla="*/ 1 w 129"/>
                  <a:gd name="T65" fmla="*/ 295 h 321"/>
                  <a:gd name="T66" fmla="*/ 0 w 129"/>
                  <a:gd name="T67" fmla="*/ 294 h 321"/>
                  <a:gd name="T68" fmla="*/ 0 w 129"/>
                  <a:gd name="T69" fmla="*/ 0 h 321"/>
                  <a:gd name="T70" fmla="*/ 1 w 129"/>
                  <a:gd name="T71" fmla="*/ 0 h 321"/>
                  <a:gd name="T72" fmla="*/ 1 w 129"/>
                  <a:gd name="T73" fmla="*/ 0 h 321"/>
                  <a:gd name="T74" fmla="*/ 5 w 129"/>
                  <a:gd name="T75" fmla="*/ 0 h 321"/>
                  <a:gd name="T76" fmla="*/ 11 w 129"/>
                  <a:gd name="T77" fmla="*/ 0 h 321"/>
                  <a:gd name="T78" fmla="*/ 50 w 129"/>
                  <a:gd name="T79" fmla="*/ 3 h 321"/>
                  <a:gd name="T80" fmla="*/ 87 w 129"/>
                  <a:gd name="T81" fmla="*/ 6 h 321"/>
                  <a:gd name="T82" fmla="*/ 92 w 129"/>
                  <a:gd name="T83" fmla="*/ 6 h 321"/>
                  <a:gd name="T84" fmla="*/ 92 w 129"/>
                  <a:gd name="T85" fmla="*/ 6 h 321"/>
                  <a:gd name="T86" fmla="*/ 97 w 129"/>
                  <a:gd name="T87" fmla="*/ 7 h 321"/>
                  <a:gd name="T88" fmla="*/ 97 w 129"/>
                  <a:gd name="T89" fmla="*/ 7 h 321"/>
                  <a:gd name="T90" fmla="*/ 103 w 129"/>
                  <a:gd name="T91" fmla="*/ 7 h 321"/>
                  <a:gd name="T92" fmla="*/ 104 w 129"/>
                  <a:gd name="T93" fmla="*/ 7 h 321"/>
                  <a:gd name="T94" fmla="*/ 119 w 129"/>
                  <a:gd name="T95" fmla="*/ 8 h 321"/>
                  <a:gd name="T96" fmla="*/ 129 w 129"/>
                  <a:gd name="T97" fmla="*/ 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321">
                    <a:moveTo>
                      <a:pt x="129" y="9"/>
                    </a:moveTo>
                    <a:cubicBezTo>
                      <a:pt x="129" y="24"/>
                      <a:pt x="129" y="24"/>
                      <a:pt x="129" y="24"/>
                    </a:cubicBezTo>
                    <a:cubicBezTo>
                      <a:pt x="128" y="30"/>
                      <a:pt x="128" y="30"/>
                      <a:pt x="128" y="30"/>
                    </a:cubicBezTo>
                    <a:cubicBezTo>
                      <a:pt x="128" y="48"/>
                      <a:pt x="128" y="48"/>
                      <a:pt x="128" y="48"/>
                    </a:cubicBezTo>
                    <a:cubicBezTo>
                      <a:pt x="128" y="49"/>
                      <a:pt x="128" y="49"/>
                      <a:pt x="128" y="49"/>
                    </a:cubicBezTo>
                    <a:cubicBezTo>
                      <a:pt x="127" y="57"/>
                      <a:pt x="127" y="57"/>
                      <a:pt x="127" y="57"/>
                    </a:cubicBezTo>
                    <a:cubicBezTo>
                      <a:pt x="127" y="57"/>
                      <a:pt x="127" y="57"/>
                      <a:pt x="127" y="57"/>
                    </a:cubicBezTo>
                    <a:cubicBezTo>
                      <a:pt x="127" y="59"/>
                      <a:pt x="127" y="59"/>
                      <a:pt x="127" y="59"/>
                    </a:cubicBezTo>
                    <a:cubicBezTo>
                      <a:pt x="126" y="71"/>
                      <a:pt x="126" y="71"/>
                      <a:pt x="126" y="71"/>
                    </a:cubicBezTo>
                    <a:cubicBezTo>
                      <a:pt x="126" y="73"/>
                      <a:pt x="126" y="73"/>
                      <a:pt x="126" y="73"/>
                    </a:cubicBezTo>
                    <a:cubicBezTo>
                      <a:pt x="126" y="79"/>
                      <a:pt x="126" y="79"/>
                      <a:pt x="126" y="79"/>
                    </a:cubicBezTo>
                    <a:cubicBezTo>
                      <a:pt x="126" y="82"/>
                      <a:pt x="126" y="82"/>
                      <a:pt x="126" y="82"/>
                    </a:cubicBezTo>
                    <a:cubicBezTo>
                      <a:pt x="126" y="82"/>
                      <a:pt x="126" y="82"/>
                      <a:pt x="126" y="82"/>
                    </a:cubicBezTo>
                    <a:cubicBezTo>
                      <a:pt x="125" y="102"/>
                      <a:pt x="125" y="102"/>
                      <a:pt x="125" y="102"/>
                    </a:cubicBezTo>
                    <a:cubicBezTo>
                      <a:pt x="125" y="104"/>
                      <a:pt x="125" y="104"/>
                      <a:pt x="125" y="104"/>
                    </a:cubicBezTo>
                    <a:cubicBezTo>
                      <a:pt x="124" y="122"/>
                      <a:pt x="124" y="122"/>
                      <a:pt x="124" y="122"/>
                    </a:cubicBezTo>
                    <a:cubicBezTo>
                      <a:pt x="124" y="124"/>
                      <a:pt x="124" y="124"/>
                      <a:pt x="124" y="124"/>
                    </a:cubicBezTo>
                    <a:cubicBezTo>
                      <a:pt x="124" y="124"/>
                      <a:pt x="124" y="124"/>
                      <a:pt x="124" y="124"/>
                    </a:cubicBezTo>
                    <a:cubicBezTo>
                      <a:pt x="124" y="129"/>
                      <a:pt x="124" y="129"/>
                      <a:pt x="124" y="129"/>
                    </a:cubicBezTo>
                    <a:cubicBezTo>
                      <a:pt x="123" y="146"/>
                      <a:pt x="123" y="146"/>
                      <a:pt x="123" y="146"/>
                    </a:cubicBezTo>
                    <a:cubicBezTo>
                      <a:pt x="123" y="169"/>
                      <a:pt x="123" y="169"/>
                      <a:pt x="123" y="169"/>
                    </a:cubicBezTo>
                    <a:cubicBezTo>
                      <a:pt x="123" y="197"/>
                      <a:pt x="123" y="197"/>
                      <a:pt x="123" y="197"/>
                    </a:cubicBezTo>
                    <a:cubicBezTo>
                      <a:pt x="122" y="208"/>
                      <a:pt x="122" y="208"/>
                      <a:pt x="122" y="208"/>
                    </a:cubicBezTo>
                    <a:cubicBezTo>
                      <a:pt x="122" y="209"/>
                      <a:pt x="122" y="209"/>
                      <a:pt x="122" y="209"/>
                    </a:cubicBezTo>
                    <a:cubicBezTo>
                      <a:pt x="122" y="211"/>
                      <a:pt x="122" y="211"/>
                      <a:pt x="122" y="211"/>
                    </a:cubicBezTo>
                    <a:cubicBezTo>
                      <a:pt x="122" y="211"/>
                      <a:pt x="122" y="211"/>
                      <a:pt x="122" y="211"/>
                    </a:cubicBezTo>
                    <a:cubicBezTo>
                      <a:pt x="121" y="272"/>
                      <a:pt x="121" y="272"/>
                      <a:pt x="121" y="272"/>
                    </a:cubicBezTo>
                    <a:cubicBezTo>
                      <a:pt x="121" y="274"/>
                      <a:pt x="121" y="274"/>
                      <a:pt x="121" y="274"/>
                    </a:cubicBezTo>
                    <a:cubicBezTo>
                      <a:pt x="120" y="321"/>
                      <a:pt x="120" y="321"/>
                      <a:pt x="120" y="321"/>
                    </a:cubicBezTo>
                    <a:cubicBezTo>
                      <a:pt x="115" y="321"/>
                      <a:pt x="109" y="320"/>
                      <a:pt x="104" y="320"/>
                    </a:cubicBezTo>
                    <a:cubicBezTo>
                      <a:pt x="80" y="318"/>
                      <a:pt x="56" y="313"/>
                      <a:pt x="34" y="306"/>
                    </a:cubicBezTo>
                    <a:cubicBezTo>
                      <a:pt x="29" y="305"/>
                      <a:pt x="25" y="304"/>
                      <a:pt x="20" y="302"/>
                    </a:cubicBezTo>
                    <a:cubicBezTo>
                      <a:pt x="14" y="300"/>
                      <a:pt x="7" y="298"/>
                      <a:pt x="1" y="295"/>
                    </a:cubicBezTo>
                    <a:cubicBezTo>
                      <a:pt x="1" y="295"/>
                      <a:pt x="0" y="295"/>
                      <a:pt x="0" y="294"/>
                    </a:cubicBezTo>
                    <a:cubicBezTo>
                      <a:pt x="0" y="0"/>
                      <a:pt x="0" y="0"/>
                      <a:pt x="0" y="0"/>
                    </a:cubicBezTo>
                    <a:cubicBezTo>
                      <a:pt x="1" y="0"/>
                      <a:pt x="1" y="0"/>
                      <a:pt x="1" y="0"/>
                    </a:cubicBezTo>
                    <a:cubicBezTo>
                      <a:pt x="1" y="0"/>
                      <a:pt x="1" y="0"/>
                      <a:pt x="1" y="0"/>
                    </a:cubicBezTo>
                    <a:cubicBezTo>
                      <a:pt x="5" y="0"/>
                      <a:pt x="5" y="0"/>
                      <a:pt x="5" y="0"/>
                    </a:cubicBezTo>
                    <a:cubicBezTo>
                      <a:pt x="11" y="0"/>
                      <a:pt x="11" y="0"/>
                      <a:pt x="11" y="0"/>
                    </a:cubicBezTo>
                    <a:cubicBezTo>
                      <a:pt x="50" y="3"/>
                      <a:pt x="50" y="3"/>
                      <a:pt x="50" y="3"/>
                    </a:cubicBezTo>
                    <a:cubicBezTo>
                      <a:pt x="87" y="6"/>
                      <a:pt x="87" y="6"/>
                      <a:pt x="87" y="6"/>
                    </a:cubicBezTo>
                    <a:cubicBezTo>
                      <a:pt x="92" y="6"/>
                      <a:pt x="92" y="6"/>
                      <a:pt x="92" y="6"/>
                    </a:cubicBezTo>
                    <a:cubicBezTo>
                      <a:pt x="92" y="6"/>
                      <a:pt x="92" y="6"/>
                      <a:pt x="92" y="6"/>
                    </a:cubicBezTo>
                    <a:cubicBezTo>
                      <a:pt x="97" y="7"/>
                      <a:pt x="97" y="7"/>
                      <a:pt x="97" y="7"/>
                    </a:cubicBezTo>
                    <a:cubicBezTo>
                      <a:pt x="97" y="7"/>
                      <a:pt x="97" y="7"/>
                      <a:pt x="97" y="7"/>
                    </a:cubicBezTo>
                    <a:cubicBezTo>
                      <a:pt x="103" y="7"/>
                      <a:pt x="103" y="7"/>
                      <a:pt x="103" y="7"/>
                    </a:cubicBezTo>
                    <a:cubicBezTo>
                      <a:pt x="104" y="7"/>
                      <a:pt x="104" y="7"/>
                      <a:pt x="104" y="7"/>
                    </a:cubicBezTo>
                    <a:cubicBezTo>
                      <a:pt x="119" y="8"/>
                      <a:pt x="119" y="8"/>
                      <a:pt x="119" y="8"/>
                    </a:cubicBezTo>
                    <a:lnTo>
                      <a:pt x="129" y="9"/>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5" name="Freeform 32"/>
              <p:cNvSpPr>
                <a:spLocks/>
              </p:cNvSpPr>
              <p:nvPr/>
            </p:nvSpPr>
            <p:spPr bwMode="auto">
              <a:xfrm>
                <a:off x="463550" y="6229890"/>
                <a:ext cx="133350" cy="165100"/>
              </a:xfrm>
              <a:custGeom>
                <a:avLst/>
                <a:gdLst>
                  <a:gd name="T0" fmla="*/ 75 w 90"/>
                  <a:gd name="T1" fmla="*/ 110 h 110"/>
                  <a:gd name="T2" fmla="*/ 0 w 90"/>
                  <a:gd name="T3" fmla="*/ 102 h 110"/>
                  <a:gd name="T4" fmla="*/ 15 w 90"/>
                  <a:gd name="T5" fmla="*/ 0 h 110"/>
                  <a:gd name="T6" fmla="*/ 90 w 90"/>
                  <a:gd name="T7" fmla="*/ 12 h 110"/>
                  <a:gd name="T8" fmla="*/ 75 w 90"/>
                  <a:gd name="T9" fmla="*/ 110 h 110"/>
                </a:gdLst>
                <a:ahLst/>
                <a:cxnLst>
                  <a:cxn ang="0">
                    <a:pos x="T0" y="T1"/>
                  </a:cxn>
                  <a:cxn ang="0">
                    <a:pos x="T2" y="T3"/>
                  </a:cxn>
                  <a:cxn ang="0">
                    <a:pos x="T4" y="T5"/>
                  </a:cxn>
                  <a:cxn ang="0">
                    <a:pos x="T6" y="T7"/>
                  </a:cxn>
                  <a:cxn ang="0">
                    <a:pos x="T8" y="T9"/>
                  </a:cxn>
                </a:cxnLst>
                <a:rect l="0" t="0" r="r" b="b"/>
                <a:pathLst>
                  <a:path w="90" h="110">
                    <a:moveTo>
                      <a:pt x="75" y="110"/>
                    </a:moveTo>
                    <a:cubicBezTo>
                      <a:pt x="0" y="102"/>
                      <a:pt x="0" y="102"/>
                      <a:pt x="0" y="102"/>
                    </a:cubicBezTo>
                    <a:cubicBezTo>
                      <a:pt x="3" y="73"/>
                      <a:pt x="11" y="24"/>
                      <a:pt x="15" y="0"/>
                    </a:cubicBezTo>
                    <a:cubicBezTo>
                      <a:pt x="90" y="12"/>
                      <a:pt x="90" y="12"/>
                      <a:pt x="90" y="12"/>
                    </a:cubicBezTo>
                    <a:cubicBezTo>
                      <a:pt x="86" y="34"/>
                      <a:pt x="78" y="84"/>
                      <a:pt x="75" y="11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6" name="Freeform 33"/>
              <p:cNvSpPr>
                <a:spLocks/>
              </p:cNvSpPr>
              <p:nvPr/>
            </p:nvSpPr>
            <p:spPr bwMode="auto">
              <a:xfrm>
                <a:off x="477838" y="6175915"/>
                <a:ext cx="125412" cy="125413"/>
              </a:xfrm>
              <a:custGeom>
                <a:avLst/>
                <a:gdLst>
                  <a:gd name="T0" fmla="*/ 79 w 84"/>
                  <a:gd name="T1" fmla="*/ 32 h 84"/>
                  <a:gd name="T2" fmla="*/ 52 w 84"/>
                  <a:gd name="T3" fmla="*/ 78 h 84"/>
                  <a:gd name="T4" fmla="*/ 6 w 84"/>
                  <a:gd name="T5" fmla="*/ 52 h 84"/>
                  <a:gd name="T6" fmla="*/ 33 w 84"/>
                  <a:gd name="T7" fmla="*/ 5 h 84"/>
                  <a:gd name="T8" fmla="*/ 79 w 84"/>
                  <a:gd name="T9" fmla="*/ 32 h 84"/>
                </a:gdLst>
                <a:ahLst/>
                <a:cxnLst>
                  <a:cxn ang="0">
                    <a:pos x="T0" y="T1"/>
                  </a:cxn>
                  <a:cxn ang="0">
                    <a:pos x="T2" y="T3"/>
                  </a:cxn>
                  <a:cxn ang="0">
                    <a:pos x="T4" y="T5"/>
                  </a:cxn>
                  <a:cxn ang="0">
                    <a:pos x="T6" y="T7"/>
                  </a:cxn>
                  <a:cxn ang="0">
                    <a:pos x="T8" y="T9"/>
                  </a:cxn>
                </a:cxnLst>
                <a:rect l="0" t="0" r="r" b="b"/>
                <a:pathLst>
                  <a:path w="84" h="84">
                    <a:moveTo>
                      <a:pt x="79" y="32"/>
                    </a:moveTo>
                    <a:cubicBezTo>
                      <a:pt x="84" y="52"/>
                      <a:pt x="72" y="73"/>
                      <a:pt x="52" y="78"/>
                    </a:cubicBezTo>
                    <a:cubicBezTo>
                      <a:pt x="32" y="84"/>
                      <a:pt x="11" y="72"/>
                      <a:pt x="6" y="52"/>
                    </a:cubicBezTo>
                    <a:cubicBezTo>
                      <a:pt x="0" y="31"/>
                      <a:pt x="12" y="11"/>
                      <a:pt x="33" y="5"/>
                    </a:cubicBezTo>
                    <a:cubicBezTo>
                      <a:pt x="53" y="0"/>
                      <a:pt x="74" y="12"/>
                      <a:pt x="79" y="32"/>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7" name="Freeform 34"/>
              <p:cNvSpPr>
                <a:spLocks/>
              </p:cNvSpPr>
              <p:nvPr/>
            </p:nvSpPr>
            <p:spPr bwMode="auto">
              <a:xfrm>
                <a:off x="636588" y="6158453"/>
                <a:ext cx="247650" cy="474663"/>
              </a:xfrm>
              <a:custGeom>
                <a:avLst/>
                <a:gdLst>
                  <a:gd name="T0" fmla="*/ 166 w 166"/>
                  <a:gd name="T1" fmla="*/ 0 h 316"/>
                  <a:gd name="T2" fmla="*/ 165 w 166"/>
                  <a:gd name="T3" fmla="*/ 5 h 316"/>
                  <a:gd name="T4" fmla="*/ 164 w 166"/>
                  <a:gd name="T5" fmla="*/ 10 h 316"/>
                  <a:gd name="T6" fmla="*/ 163 w 166"/>
                  <a:gd name="T7" fmla="*/ 13 h 316"/>
                  <a:gd name="T8" fmla="*/ 163 w 166"/>
                  <a:gd name="T9" fmla="*/ 14 h 316"/>
                  <a:gd name="T10" fmla="*/ 160 w 166"/>
                  <a:gd name="T11" fmla="*/ 31 h 316"/>
                  <a:gd name="T12" fmla="*/ 158 w 166"/>
                  <a:gd name="T13" fmla="*/ 38 h 316"/>
                  <a:gd name="T14" fmla="*/ 152 w 166"/>
                  <a:gd name="T15" fmla="*/ 74 h 316"/>
                  <a:gd name="T16" fmla="*/ 141 w 166"/>
                  <a:gd name="T17" fmla="*/ 127 h 316"/>
                  <a:gd name="T18" fmla="*/ 140 w 166"/>
                  <a:gd name="T19" fmla="*/ 134 h 316"/>
                  <a:gd name="T20" fmla="*/ 138 w 166"/>
                  <a:gd name="T21" fmla="*/ 143 h 316"/>
                  <a:gd name="T22" fmla="*/ 136 w 166"/>
                  <a:gd name="T23" fmla="*/ 156 h 316"/>
                  <a:gd name="T24" fmla="*/ 135 w 166"/>
                  <a:gd name="T25" fmla="*/ 160 h 316"/>
                  <a:gd name="T26" fmla="*/ 129 w 166"/>
                  <a:gd name="T27" fmla="*/ 191 h 316"/>
                  <a:gd name="T28" fmla="*/ 124 w 166"/>
                  <a:gd name="T29" fmla="*/ 217 h 316"/>
                  <a:gd name="T30" fmla="*/ 93 w 166"/>
                  <a:gd name="T31" fmla="*/ 316 h 316"/>
                  <a:gd name="T32" fmla="*/ 49 w 166"/>
                  <a:gd name="T33" fmla="*/ 316 h 316"/>
                  <a:gd name="T34" fmla="*/ 35 w 166"/>
                  <a:gd name="T35" fmla="*/ 309 h 316"/>
                  <a:gd name="T36" fmla="*/ 34 w 166"/>
                  <a:gd name="T37" fmla="*/ 308 h 316"/>
                  <a:gd name="T38" fmla="*/ 0 w 166"/>
                  <a:gd name="T39" fmla="*/ 88 h 316"/>
                  <a:gd name="T40" fmla="*/ 17 w 166"/>
                  <a:gd name="T41" fmla="*/ 62 h 316"/>
                  <a:gd name="T42" fmla="*/ 35 w 166"/>
                  <a:gd name="T43" fmla="*/ 34 h 316"/>
                  <a:gd name="T44" fmla="*/ 47 w 166"/>
                  <a:gd name="T45" fmla="*/ 15 h 316"/>
                  <a:gd name="T46" fmla="*/ 48 w 166"/>
                  <a:gd name="T47" fmla="*/ 15 h 316"/>
                  <a:gd name="T48" fmla="*/ 48 w 166"/>
                  <a:gd name="T49" fmla="*/ 15 h 316"/>
                  <a:gd name="T50" fmla="*/ 53 w 166"/>
                  <a:gd name="T51" fmla="*/ 15 h 316"/>
                  <a:gd name="T52" fmla="*/ 53 w 166"/>
                  <a:gd name="T53" fmla="*/ 15 h 316"/>
                  <a:gd name="T54" fmla="*/ 62 w 166"/>
                  <a:gd name="T55" fmla="*/ 16 h 316"/>
                  <a:gd name="T56" fmla="*/ 83 w 166"/>
                  <a:gd name="T57" fmla="*/ 16 h 316"/>
                  <a:gd name="T58" fmla="*/ 85 w 166"/>
                  <a:gd name="T59" fmla="*/ 15 h 316"/>
                  <a:gd name="T60" fmla="*/ 120 w 166"/>
                  <a:gd name="T61" fmla="*/ 12 h 316"/>
                  <a:gd name="T62" fmla="*/ 120 w 166"/>
                  <a:gd name="T63" fmla="*/ 12 h 316"/>
                  <a:gd name="T64" fmla="*/ 124 w 166"/>
                  <a:gd name="T65" fmla="*/ 11 h 316"/>
                  <a:gd name="T66" fmla="*/ 124 w 166"/>
                  <a:gd name="T67" fmla="*/ 11 h 316"/>
                  <a:gd name="T68" fmla="*/ 127 w 166"/>
                  <a:gd name="T69" fmla="*/ 11 h 316"/>
                  <a:gd name="T70" fmla="*/ 155 w 166"/>
                  <a:gd name="T71" fmla="*/ 4 h 316"/>
                  <a:gd name="T72" fmla="*/ 160 w 166"/>
                  <a:gd name="T73" fmla="*/ 2 h 316"/>
                  <a:gd name="T74" fmla="*/ 164 w 166"/>
                  <a:gd name="T75" fmla="*/ 1 h 316"/>
                  <a:gd name="T76" fmla="*/ 166 w 166"/>
                  <a:gd name="T7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316">
                    <a:moveTo>
                      <a:pt x="166" y="0"/>
                    </a:moveTo>
                    <a:cubicBezTo>
                      <a:pt x="165" y="5"/>
                      <a:pt x="165" y="5"/>
                      <a:pt x="165" y="5"/>
                    </a:cubicBezTo>
                    <a:cubicBezTo>
                      <a:pt x="164" y="10"/>
                      <a:pt x="164" y="10"/>
                      <a:pt x="164" y="10"/>
                    </a:cubicBezTo>
                    <a:cubicBezTo>
                      <a:pt x="163" y="13"/>
                      <a:pt x="163" y="13"/>
                      <a:pt x="163" y="13"/>
                    </a:cubicBezTo>
                    <a:cubicBezTo>
                      <a:pt x="163" y="14"/>
                      <a:pt x="163" y="14"/>
                      <a:pt x="163" y="14"/>
                    </a:cubicBezTo>
                    <a:cubicBezTo>
                      <a:pt x="160" y="31"/>
                      <a:pt x="160" y="31"/>
                      <a:pt x="160" y="31"/>
                    </a:cubicBezTo>
                    <a:cubicBezTo>
                      <a:pt x="158" y="38"/>
                      <a:pt x="158" y="38"/>
                      <a:pt x="158" y="38"/>
                    </a:cubicBezTo>
                    <a:cubicBezTo>
                      <a:pt x="152" y="74"/>
                      <a:pt x="152" y="74"/>
                      <a:pt x="152" y="74"/>
                    </a:cubicBezTo>
                    <a:cubicBezTo>
                      <a:pt x="141" y="127"/>
                      <a:pt x="141" y="127"/>
                      <a:pt x="141" y="127"/>
                    </a:cubicBezTo>
                    <a:cubicBezTo>
                      <a:pt x="140" y="134"/>
                      <a:pt x="140" y="134"/>
                      <a:pt x="140" y="134"/>
                    </a:cubicBezTo>
                    <a:cubicBezTo>
                      <a:pt x="138" y="143"/>
                      <a:pt x="138" y="143"/>
                      <a:pt x="138" y="143"/>
                    </a:cubicBezTo>
                    <a:cubicBezTo>
                      <a:pt x="136" y="156"/>
                      <a:pt x="136" y="156"/>
                      <a:pt x="136" y="156"/>
                    </a:cubicBezTo>
                    <a:cubicBezTo>
                      <a:pt x="135" y="160"/>
                      <a:pt x="135" y="160"/>
                      <a:pt x="135" y="160"/>
                    </a:cubicBezTo>
                    <a:cubicBezTo>
                      <a:pt x="129" y="191"/>
                      <a:pt x="129" y="191"/>
                      <a:pt x="129" y="191"/>
                    </a:cubicBezTo>
                    <a:cubicBezTo>
                      <a:pt x="124" y="217"/>
                      <a:pt x="124" y="217"/>
                      <a:pt x="124" y="217"/>
                    </a:cubicBezTo>
                    <a:cubicBezTo>
                      <a:pt x="93" y="316"/>
                      <a:pt x="93" y="316"/>
                      <a:pt x="93" y="316"/>
                    </a:cubicBezTo>
                    <a:cubicBezTo>
                      <a:pt x="49" y="316"/>
                      <a:pt x="49" y="316"/>
                      <a:pt x="49" y="316"/>
                    </a:cubicBezTo>
                    <a:cubicBezTo>
                      <a:pt x="44" y="314"/>
                      <a:pt x="39" y="312"/>
                      <a:pt x="35" y="309"/>
                    </a:cubicBezTo>
                    <a:cubicBezTo>
                      <a:pt x="35" y="309"/>
                      <a:pt x="34" y="309"/>
                      <a:pt x="34" y="308"/>
                    </a:cubicBezTo>
                    <a:cubicBezTo>
                      <a:pt x="0" y="88"/>
                      <a:pt x="0" y="88"/>
                      <a:pt x="0" y="88"/>
                    </a:cubicBezTo>
                    <a:cubicBezTo>
                      <a:pt x="17" y="62"/>
                      <a:pt x="17" y="62"/>
                      <a:pt x="17" y="62"/>
                    </a:cubicBezTo>
                    <a:cubicBezTo>
                      <a:pt x="35" y="34"/>
                      <a:pt x="35" y="34"/>
                      <a:pt x="35" y="34"/>
                    </a:cubicBezTo>
                    <a:cubicBezTo>
                      <a:pt x="47" y="15"/>
                      <a:pt x="47" y="15"/>
                      <a:pt x="47" y="15"/>
                    </a:cubicBezTo>
                    <a:cubicBezTo>
                      <a:pt x="48" y="15"/>
                      <a:pt x="48" y="15"/>
                      <a:pt x="48" y="15"/>
                    </a:cubicBezTo>
                    <a:cubicBezTo>
                      <a:pt x="48" y="15"/>
                      <a:pt x="48" y="15"/>
                      <a:pt x="48" y="15"/>
                    </a:cubicBezTo>
                    <a:cubicBezTo>
                      <a:pt x="48" y="15"/>
                      <a:pt x="49" y="15"/>
                      <a:pt x="53" y="15"/>
                    </a:cubicBezTo>
                    <a:cubicBezTo>
                      <a:pt x="53" y="15"/>
                      <a:pt x="53" y="15"/>
                      <a:pt x="53" y="15"/>
                    </a:cubicBezTo>
                    <a:cubicBezTo>
                      <a:pt x="55" y="15"/>
                      <a:pt x="58" y="16"/>
                      <a:pt x="62" y="16"/>
                    </a:cubicBezTo>
                    <a:cubicBezTo>
                      <a:pt x="67" y="16"/>
                      <a:pt x="74" y="16"/>
                      <a:pt x="83" y="16"/>
                    </a:cubicBezTo>
                    <a:cubicBezTo>
                      <a:pt x="84" y="16"/>
                      <a:pt x="84" y="16"/>
                      <a:pt x="85" y="15"/>
                    </a:cubicBezTo>
                    <a:cubicBezTo>
                      <a:pt x="96" y="15"/>
                      <a:pt x="107" y="14"/>
                      <a:pt x="120" y="12"/>
                    </a:cubicBezTo>
                    <a:cubicBezTo>
                      <a:pt x="120" y="12"/>
                      <a:pt x="120" y="12"/>
                      <a:pt x="120" y="12"/>
                    </a:cubicBezTo>
                    <a:cubicBezTo>
                      <a:pt x="122" y="11"/>
                      <a:pt x="123" y="11"/>
                      <a:pt x="124" y="11"/>
                    </a:cubicBezTo>
                    <a:cubicBezTo>
                      <a:pt x="124" y="11"/>
                      <a:pt x="124" y="11"/>
                      <a:pt x="124" y="11"/>
                    </a:cubicBezTo>
                    <a:cubicBezTo>
                      <a:pt x="125" y="11"/>
                      <a:pt x="126" y="11"/>
                      <a:pt x="127" y="11"/>
                    </a:cubicBezTo>
                    <a:cubicBezTo>
                      <a:pt x="136" y="9"/>
                      <a:pt x="145" y="7"/>
                      <a:pt x="155" y="4"/>
                    </a:cubicBezTo>
                    <a:cubicBezTo>
                      <a:pt x="157" y="3"/>
                      <a:pt x="159" y="3"/>
                      <a:pt x="160" y="2"/>
                    </a:cubicBezTo>
                    <a:cubicBezTo>
                      <a:pt x="162" y="2"/>
                      <a:pt x="163" y="1"/>
                      <a:pt x="164" y="1"/>
                    </a:cubicBezTo>
                    <a:cubicBezTo>
                      <a:pt x="164" y="1"/>
                      <a:pt x="165" y="0"/>
                      <a:pt x="166" y="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8" name="Freeform 35"/>
              <p:cNvSpPr>
                <a:spLocks/>
              </p:cNvSpPr>
              <p:nvPr/>
            </p:nvSpPr>
            <p:spPr bwMode="auto">
              <a:xfrm>
                <a:off x="714375" y="6158453"/>
                <a:ext cx="49212" cy="150813"/>
              </a:xfrm>
              <a:custGeom>
                <a:avLst/>
                <a:gdLst>
                  <a:gd name="T0" fmla="*/ 0 w 31"/>
                  <a:gd name="T1" fmla="*/ 15 h 95"/>
                  <a:gd name="T2" fmla="*/ 16 w 31"/>
                  <a:gd name="T3" fmla="*/ 95 h 95"/>
                  <a:gd name="T4" fmla="*/ 31 w 31"/>
                  <a:gd name="T5" fmla="*/ 15 h 95"/>
                  <a:gd name="T6" fmla="*/ 21 w 31"/>
                  <a:gd name="T7" fmla="*/ 0 h 95"/>
                  <a:gd name="T8" fmla="*/ 0 w 31"/>
                  <a:gd name="T9" fmla="*/ 15 h 95"/>
                </a:gdLst>
                <a:ahLst/>
                <a:cxnLst>
                  <a:cxn ang="0">
                    <a:pos x="T0" y="T1"/>
                  </a:cxn>
                  <a:cxn ang="0">
                    <a:pos x="T2" y="T3"/>
                  </a:cxn>
                  <a:cxn ang="0">
                    <a:pos x="T4" y="T5"/>
                  </a:cxn>
                  <a:cxn ang="0">
                    <a:pos x="T6" y="T7"/>
                  </a:cxn>
                  <a:cxn ang="0">
                    <a:pos x="T8" y="T9"/>
                  </a:cxn>
                </a:cxnLst>
                <a:rect l="0" t="0" r="r" b="b"/>
                <a:pathLst>
                  <a:path w="31" h="95">
                    <a:moveTo>
                      <a:pt x="0" y="15"/>
                    </a:moveTo>
                    <a:lnTo>
                      <a:pt x="16" y="95"/>
                    </a:lnTo>
                    <a:lnTo>
                      <a:pt x="31" y="15"/>
                    </a:lnTo>
                    <a:lnTo>
                      <a:pt x="21" y="0"/>
                    </a:lnTo>
                    <a:lnTo>
                      <a:pt x="0" y="15"/>
                    </a:ln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49" name="Freeform 36"/>
              <p:cNvSpPr>
                <a:spLocks/>
              </p:cNvSpPr>
              <p:nvPr/>
            </p:nvSpPr>
            <p:spPr bwMode="auto">
              <a:xfrm>
                <a:off x="1004888" y="6241003"/>
                <a:ext cx="207962" cy="442913"/>
              </a:xfrm>
              <a:custGeom>
                <a:avLst/>
                <a:gdLst>
                  <a:gd name="T0" fmla="*/ 140 w 140"/>
                  <a:gd name="T1" fmla="*/ 0 h 295"/>
                  <a:gd name="T2" fmla="*/ 140 w 140"/>
                  <a:gd name="T3" fmla="*/ 248 h 295"/>
                  <a:gd name="T4" fmla="*/ 139 w 140"/>
                  <a:gd name="T5" fmla="*/ 249 h 295"/>
                  <a:gd name="T6" fmla="*/ 94 w 140"/>
                  <a:gd name="T7" fmla="*/ 272 h 295"/>
                  <a:gd name="T8" fmla="*/ 84 w 140"/>
                  <a:gd name="T9" fmla="*/ 275 h 295"/>
                  <a:gd name="T10" fmla="*/ 9 w 140"/>
                  <a:gd name="T11" fmla="*/ 295 h 295"/>
                  <a:gd name="T12" fmla="*/ 7 w 140"/>
                  <a:gd name="T13" fmla="*/ 141 h 295"/>
                  <a:gd name="T14" fmla="*/ 6 w 140"/>
                  <a:gd name="T15" fmla="*/ 139 h 295"/>
                  <a:gd name="T16" fmla="*/ 6 w 140"/>
                  <a:gd name="T17" fmla="*/ 127 h 295"/>
                  <a:gd name="T18" fmla="*/ 5 w 140"/>
                  <a:gd name="T19" fmla="*/ 102 h 295"/>
                  <a:gd name="T20" fmla="*/ 5 w 140"/>
                  <a:gd name="T21" fmla="*/ 101 h 295"/>
                  <a:gd name="T22" fmla="*/ 4 w 140"/>
                  <a:gd name="T23" fmla="*/ 96 h 295"/>
                  <a:gd name="T24" fmla="*/ 4 w 140"/>
                  <a:gd name="T25" fmla="*/ 96 h 295"/>
                  <a:gd name="T26" fmla="*/ 4 w 140"/>
                  <a:gd name="T27" fmla="*/ 95 h 295"/>
                  <a:gd name="T28" fmla="*/ 3 w 140"/>
                  <a:gd name="T29" fmla="*/ 72 h 295"/>
                  <a:gd name="T30" fmla="*/ 3 w 140"/>
                  <a:gd name="T31" fmla="*/ 68 h 295"/>
                  <a:gd name="T32" fmla="*/ 3 w 140"/>
                  <a:gd name="T33" fmla="*/ 63 h 295"/>
                  <a:gd name="T34" fmla="*/ 2 w 140"/>
                  <a:gd name="T35" fmla="*/ 55 h 295"/>
                  <a:gd name="T36" fmla="*/ 2 w 140"/>
                  <a:gd name="T37" fmla="*/ 54 h 295"/>
                  <a:gd name="T38" fmla="*/ 2 w 140"/>
                  <a:gd name="T39" fmla="*/ 49 h 295"/>
                  <a:gd name="T40" fmla="*/ 2 w 140"/>
                  <a:gd name="T41" fmla="*/ 47 h 295"/>
                  <a:gd name="T42" fmla="*/ 1 w 140"/>
                  <a:gd name="T43" fmla="*/ 35 h 295"/>
                  <a:gd name="T44" fmla="*/ 0 w 140"/>
                  <a:gd name="T45" fmla="*/ 13 h 295"/>
                  <a:gd name="T46" fmla="*/ 0 w 140"/>
                  <a:gd name="T47" fmla="*/ 13 h 295"/>
                  <a:gd name="T48" fmla="*/ 0 w 140"/>
                  <a:gd name="T49" fmla="*/ 10 h 295"/>
                  <a:gd name="T50" fmla="*/ 1 w 140"/>
                  <a:gd name="T51" fmla="*/ 10 h 295"/>
                  <a:gd name="T52" fmla="*/ 1 w 140"/>
                  <a:gd name="T53" fmla="*/ 10 h 295"/>
                  <a:gd name="T54" fmla="*/ 1 w 140"/>
                  <a:gd name="T55" fmla="*/ 10 h 295"/>
                  <a:gd name="T56" fmla="*/ 10 w 140"/>
                  <a:gd name="T57" fmla="*/ 10 h 295"/>
                  <a:gd name="T58" fmla="*/ 18 w 140"/>
                  <a:gd name="T59" fmla="*/ 9 h 295"/>
                  <a:gd name="T60" fmla="*/ 30 w 140"/>
                  <a:gd name="T61" fmla="*/ 8 h 295"/>
                  <a:gd name="T62" fmla="*/ 33 w 140"/>
                  <a:gd name="T63" fmla="*/ 8 h 295"/>
                  <a:gd name="T64" fmla="*/ 35 w 140"/>
                  <a:gd name="T65" fmla="*/ 8 h 295"/>
                  <a:gd name="T66" fmla="*/ 35 w 140"/>
                  <a:gd name="T67" fmla="*/ 8 h 295"/>
                  <a:gd name="T68" fmla="*/ 41 w 140"/>
                  <a:gd name="T69" fmla="*/ 7 h 295"/>
                  <a:gd name="T70" fmla="*/ 78 w 140"/>
                  <a:gd name="T71" fmla="*/ 5 h 295"/>
                  <a:gd name="T72" fmla="*/ 109 w 140"/>
                  <a:gd name="T73" fmla="*/ 2 h 295"/>
                  <a:gd name="T74" fmla="*/ 136 w 140"/>
                  <a:gd name="T75" fmla="*/ 0 h 295"/>
                  <a:gd name="T76" fmla="*/ 139 w 140"/>
                  <a:gd name="T77" fmla="*/ 0 h 295"/>
                  <a:gd name="T78" fmla="*/ 140 w 140"/>
                  <a:gd name="T7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295">
                    <a:moveTo>
                      <a:pt x="140" y="0"/>
                    </a:moveTo>
                    <a:cubicBezTo>
                      <a:pt x="140" y="248"/>
                      <a:pt x="140" y="248"/>
                      <a:pt x="140" y="248"/>
                    </a:cubicBezTo>
                    <a:cubicBezTo>
                      <a:pt x="140" y="249"/>
                      <a:pt x="139" y="249"/>
                      <a:pt x="139" y="249"/>
                    </a:cubicBezTo>
                    <a:cubicBezTo>
                      <a:pt x="124" y="258"/>
                      <a:pt x="109" y="266"/>
                      <a:pt x="94" y="272"/>
                    </a:cubicBezTo>
                    <a:cubicBezTo>
                      <a:pt x="91" y="273"/>
                      <a:pt x="88" y="274"/>
                      <a:pt x="84" y="275"/>
                    </a:cubicBezTo>
                    <a:cubicBezTo>
                      <a:pt x="60" y="285"/>
                      <a:pt x="35" y="291"/>
                      <a:pt x="9" y="295"/>
                    </a:cubicBezTo>
                    <a:cubicBezTo>
                      <a:pt x="7" y="141"/>
                      <a:pt x="7" y="141"/>
                      <a:pt x="7" y="141"/>
                    </a:cubicBezTo>
                    <a:cubicBezTo>
                      <a:pt x="6" y="139"/>
                      <a:pt x="6" y="139"/>
                      <a:pt x="6" y="139"/>
                    </a:cubicBezTo>
                    <a:cubicBezTo>
                      <a:pt x="6" y="127"/>
                      <a:pt x="6" y="127"/>
                      <a:pt x="6" y="127"/>
                    </a:cubicBezTo>
                    <a:cubicBezTo>
                      <a:pt x="5" y="102"/>
                      <a:pt x="5" y="102"/>
                      <a:pt x="5" y="102"/>
                    </a:cubicBezTo>
                    <a:cubicBezTo>
                      <a:pt x="5" y="101"/>
                      <a:pt x="5" y="101"/>
                      <a:pt x="5" y="101"/>
                    </a:cubicBezTo>
                    <a:cubicBezTo>
                      <a:pt x="4" y="96"/>
                      <a:pt x="4" y="96"/>
                      <a:pt x="4" y="96"/>
                    </a:cubicBezTo>
                    <a:cubicBezTo>
                      <a:pt x="4" y="96"/>
                      <a:pt x="4" y="96"/>
                      <a:pt x="4" y="96"/>
                    </a:cubicBezTo>
                    <a:cubicBezTo>
                      <a:pt x="4" y="95"/>
                      <a:pt x="4" y="95"/>
                      <a:pt x="4" y="95"/>
                    </a:cubicBezTo>
                    <a:cubicBezTo>
                      <a:pt x="3" y="72"/>
                      <a:pt x="3" y="72"/>
                      <a:pt x="3" y="72"/>
                    </a:cubicBezTo>
                    <a:cubicBezTo>
                      <a:pt x="3" y="68"/>
                      <a:pt x="3" y="68"/>
                      <a:pt x="3" y="68"/>
                    </a:cubicBezTo>
                    <a:cubicBezTo>
                      <a:pt x="3" y="63"/>
                      <a:pt x="3" y="63"/>
                      <a:pt x="3" y="63"/>
                    </a:cubicBezTo>
                    <a:cubicBezTo>
                      <a:pt x="2" y="55"/>
                      <a:pt x="2" y="55"/>
                      <a:pt x="2" y="55"/>
                    </a:cubicBezTo>
                    <a:cubicBezTo>
                      <a:pt x="2" y="54"/>
                      <a:pt x="2" y="54"/>
                      <a:pt x="2" y="54"/>
                    </a:cubicBezTo>
                    <a:cubicBezTo>
                      <a:pt x="2" y="49"/>
                      <a:pt x="2" y="49"/>
                      <a:pt x="2" y="49"/>
                    </a:cubicBezTo>
                    <a:cubicBezTo>
                      <a:pt x="2" y="47"/>
                      <a:pt x="2" y="47"/>
                      <a:pt x="2" y="47"/>
                    </a:cubicBezTo>
                    <a:cubicBezTo>
                      <a:pt x="1" y="35"/>
                      <a:pt x="1" y="35"/>
                      <a:pt x="1" y="35"/>
                    </a:cubicBezTo>
                    <a:cubicBezTo>
                      <a:pt x="0" y="13"/>
                      <a:pt x="0" y="13"/>
                      <a:pt x="0" y="13"/>
                    </a:cubicBezTo>
                    <a:cubicBezTo>
                      <a:pt x="0" y="13"/>
                      <a:pt x="0" y="13"/>
                      <a:pt x="0" y="13"/>
                    </a:cubicBezTo>
                    <a:cubicBezTo>
                      <a:pt x="0" y="10"/>
                      <a:pt x="0" y="10"/>
                      <a:pt x="0" y="10"/>
                    </a:cubicBezTo>
                    <a:cubicBezTo>
                      <a:pt x="1" y="10"/>
                      <a:pt x="1" y="10"/>
                      <a:pt x="1" y="10"/>
                    </a:cubicBezTo>
                    <a:cubicBezTo>
                      <a:pt x="1" y="10"/>
                      <a:pt x="1" y="10"/>
                      <a:pt x="1" y="10"/>
                    </a:cubicBezTo>
                    <a:cubicBezTo>
                      <a:pt x="1" y="10"/>
                      <a:pt x="1" y="10"/>
                      <a:pt x="1" y="10"/>
                    </a:cubicBezTo>
                    <a:cubicBezTo>
                      <a:pt x="10" y="10"/>
                      <a:pt x="10" y="10"/>
                      <a:pt x="10" y="10"/>
                    </a:cubicBezTo>
                    <a:cubicBezTo>
                      <a:pt x="18" y="9"/>
                      <a:pt x="18" y="9"/>
                      <a:pt x="18" y="9"/>
                    </a:cubicBezTo>
                    <a:cubicBezTo>
                      <a:pt x="30" y="8"/>
                      <a:pt x="30" y="8"/>
                      <a:pt x="30" y="8"/>
                    </a:cubicBezTo>
                    <a:cubicBezTo>
                      <a:pt x="33" y="8"/>
                      <a:pt x="33" y="8"/>
                      <a:pt x="33" y="8"/>
                    </a:cubicBezTo>
                    <a:cubicBezTo>
                      <a:pt x="35" y="8"/>
                      <a:pt x="35" y="8"/>
                      <a:pt x="35" y="8"/>
                    </a:cubicBezTo>
                    <a:cubicBezTo>
                      <a:pt x="35" y="8"/>
                      <a:pt x="35" y="8"/>
                      <a:pt x="35" y="8"/>
                    </a:cubicBezTo>
                    <a:cubicBezTo>
                      <a:pt x="41" y="7"/>
                      <a:pt x="41" y="7"/>
                      <a:pt x="41" y="7"/>
                    </a:cubicBezTo>
                    <a:cubicBezTo>
                      <a:pt x="78" y="5"/>
                      <a:pt x="78" y="5"/>
                      <a:pt x="78" y="5"/>
                    </a:cubicBezTo>
                    <a:cubicBezTo>
                      <a:pt x="109" y="2"/>
                      <a:pt x="109" y="2"/>
                      <a:pt x="109" y="2"/>
                    </a:cubicBezTo>
                    <a:cubicBezTo>
                      <a:pt x="136" y="0"/>
                      <a:pt x="136" y="0"/>
                      <a:pt x="136" y="0"/>
                    </a:cubicBezTo>
                    <a:cubicBezTo>
                      <a:pt x="139" y="0"/>
                      <a:pt x="139" y="0"/>
                      <a:pt x="139" y="0"/>
                    </a:cubicBezTo>
                    <a:cubicBezTo>
                      <a:pt x="140" y="0"/>
                      <a:pt x="140" y="0"/>
                      <a:pt x="140" y="0"/>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0" name="Freeform 37"/>
              <p:cNvSpPr>
                <a:spLocks/>
              </p:cNvSpPr>
              <p:nvPr/>
            </p:nvSpPr>
            <p:spPr bwMode="auto">
              <a:xfrm>
                <a:off x="1211263" y="6241003"/>
                <a:ext cx="207962" cy="374650"/>
              </a:xfrm>
              <a:custGeom>
                <a:avLst/>
                <a:gdLst>
                  <a:gd name="T0" fmla="*/ 140 w 140"/>
                  <a:gd name="T1" fmla="*/ 10 h 249"/>
                  <a:gd name="T2" fmla="*/ 140 w 140"/>
                  <a:gd name="T3" fmla="*/ 12 h 249"/>
                  <a:gd name="T4" fmla="*/ 140 w 140"/>
                  <a:gd name="T5" fmla="*/ 12 h 249"/>
                  <a:gd name="T6" fmla="*/ 140 w 140"/>
                  <a:gd name="T7" fmla="*/ 13 h 249"/>
                  <a:gd name="T8" fmla="*/ 140 w 140"/>
                  <a:gd name="T9" fmla="*/ 14 h 249"/>
                  <a:gd name="T10" fmla="*/ 140 w 140"/>
                  <a:gd name="T11" fmla="*/ 14 h 249"/>
                  <a:gd name="T12" fmla="*/ 138 w 140"/>
                  <a:gd name="T13" fmla="*/ 54 h 249"/>
                  <a:gd name="T14" fmla="*/ 135 w 140"/>
                  <a:gd name="T15" fmla="*/ 107 h 249"/>
                  <a:gd name="T16" fmla="*/ 135 w 140"/>
                  <a:gd name="T17" fmla="*/ 115 h 249"/>
                  <a:gd name="T18" fmla="*/ 134 w 140"/>
                  <a:gd name="T19" fmla="*/ 110 h 249"/>
                  <a:gd name="T20" fmla="*/ 128 w 140"/>
                  <a:gd name="T21" fmla="*/ 120 h 249"/>
                  <a:gd name="T22" fmla="*/ 10 w 140"/>
                  <a:gd name="T23" fmla="*/ 244 h 249"/>
                  <a:gd name="T24" fmla="*/ 1 w 140"/>
                  <a:gd name="T25" fmla="*/ 248 h 249"/>
                  <a:gd name="T26" fmla="*/ 0 w 140"/>
                  <a:gd name="T27" fmla="*/ 249 h 249"/>
                  <a:gd name="T28" fmla="*/ 0 w 140"/>
                  <a:gd name="T29" fmla="*/ 209 h 249"/>
                  <a:gd name="T30" fmla="*/ 0 w 140"/>
                  <a:gd name="T31" fmla="*/ 42 h 249"/>
                  <a:gd name="T32" fmla="*/ 0 w 140"/>
                  <a:gd name="T33" fmla="*/ 0 h 249"/>
                  <a:gd name="T34" fmla="*/ 1 w 140"/>
                  <a:gd name="T35" fmla="*/ 0 h 249"/>
                  <a:gd name="T36" fmla="*/ 1 w 140"/>
                  <a:gd name="T37" fmla="*/ 0 h 249"/>
                  <a:gd name="T38" fmla="*/ 4 w 140"/>
                  <a:gd name="T39" fmla="*/ 0 h 249"/>
                  <a:gd name="T40" fmla="*/ 24 w 140"/>
                  <a:gd name="T41" fmla="*/ 2 h 249"/>
                  <a:gd name="T42" fmla="*/ 100 w 140"/>
                  <a:gd name="T43" fmla="*/ 7 h 249"/>
                  <a:gd name="T44" fmla="*/ 107 w 140"/>
                  <a:gd name="T45" fmla="*/ 8 h 249"/>
                  <a:gd name="T46" fmla="*/ 122 w 140"/>
                  <a:gd name="T47" fmla="*/ 9 h 249"/>
                  <a:gd name="T48" fmla="*/ 140 w 140"/>
                  <a:gd name="T49" fmla="*/ 1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249">
                    <a:moveTo>
                      <a:pt x="140" y="10"/>
                    </a:moveTo>
                    <a:cubicBezTo>
                      <a:pt x="140" y="12"/>
                      <a:pt x="140" y="12"/>
                      <a:pt x="140" y="12"/>
                    </a:cubicBezTo>
                    <a:cubicBezTo>
                      <a:pt x="140" y="12"/>
                      <a:pt x="140" y="12"/>
                      <a:pt x="140" y="12"/>
                    </a:cubicBezTo>
                    <a:cubicBezTo>
                      <a:pt x="140" y="13"/>
                      <a:pt x="140" y="13"/>
                      <a:pt x="140" y="13"/>
                    </a:cubicBezTo>
                    <a:cubicBezTo>
                      <a:pt x="140" y="14"/>
                      <a:pt x="140" y="14"/>
                      <a:pt x="140" y="14"/>
                    </a:cubicBezTo>
                    <a:cubicBezTo>
                      <a:pt x="140" y="14"/>
                      <a:pt x="140" y="14"/>
                      <a:pt x="140" y="14"/>
                    </a:cubicBezTo>
                    <a:cubicBezTo>
                      <a:pt x="138" y="54"/>
                      <a:pt x="138" y="54"/>
                      <a:pt x="138" y="54"/>
                    </a:cubicBezTo>
                    <a:cubicBezTo>
                      <a:pt x="135" y="107"/>
                      <a:pt x="135" y="107"/>
                      <a:pt x="135" y="107"/>
                    </a:cubicBezTo>
                    <a:cubicBezTo>
                      <a:pt x="135" y="115"/>
                      <a:pt x="135" y="115"/>
                      <a:pt x="135" y="115"/>
                    </a:cubicBezTo>
                    <a:cubicBezTo>
                      <a:pt x="135" y="113"/>
                      <a:pt x="134" y="112"/>
                      <a:pt x="134" y="110"/>
                    </a:cubicBezTo>
                    <a:cubicBezTo>
                      <a:pt x="132" y="113"/>
                      <a:pt x="130" y="116"/>
                      <a:pt x="128" y="120"/>
                    </a:cubicBezTo>
                    <a:cubicBezTo>
                      <a:pt x="99" y="170"/>
                      <a:pt x="59" y="213"/>
                      <a:pt x="10" y="244"/>
                    </a:cubicBezTo>
                    <a:cubicBezTo>
                      <a:pt x="7" y="245"/>
                      <a:pt x="4" y="247"/>
                      <a:pt x="1" y="248"/>
                    </a:cubicBezTo>
                    <a:cubicBezTo>
                      <a:pt x="1" y="249"/>
                      <a:pt x="0" y="249"/>
                      <a:pt x="0" y="249"/>
                    </a:cubicBezTo>
                    <a:cubicBezTo>
                      <a:pt x="0" y="209"/>
                      <a:pt x="0" y="209"/>
                      <a:pt x="0" y="209"/>
                    </a:cubicBezTo>
                    <a:cubicBezTo>
                      <a:pt x="0" y="42"/>
                      <a:pt x="0" y="42"/>
                      <a:pt x="0" y="42"/>
                    </a:cubicBezTo>
                    <a:cubicBezTo>
                      <a:pt x="0" y="0"/>
                      <a:pt x="0" y="0"/>
                      <a:pt x="0" y="0"/>
                    </a:cubicBezTo>
                    <a:cubicBezTo>
                      <a:pt x="1" y="0"/>
                      <a:pt x="1" y="0"/>
                      <a:pt x="1" y="0"/>
                    </a:cubicBezTo>
                    <a:cubicBezTo>
                      <a:pt x="1" y="0"/>
                      <a:pt x="1" y="0"/>
                      <a:pt x="1" y="0"/>
                    </a:cubicBezTo>
                    <a:cubicBezTo>
                      <a:pt x="4" y="0"/>
                      <a:pt x="4" y="0"/>
                      <a:pt x="4" y="0"/>
                    </a:cubicBezTo>
                    <a:cubicBezTo>
                      <a:pt x="24" y="2"/>
                      <a:pt x="24" y="2"/>
                      <a:pt x="24" y="2"/>
                    </a:cubicBezTo>
                    <a:cubicBezTo>
                      <a:pt x="100" y="7"/>
                      <a:pt x="100" y="7"/>
                      <a:pt x="100" y="7"/>
                    </a:cubicBezTo>
                    <a:cubicBezTo>
                      <a:pt x="107" y="8"/>
                      <a:pt x="107" y="8"/>
                      <a:pt x="107" y="8"/>
                    </a:cubicBezTo>
                    <a:cubicBezTo>
                      <a:pt x="122" y="9"/>
                      <a:pt x="122" y="9"/>
                      <a:pt x="122" y="9"/>
                    </a:cubicBezTo>
                    <a:lnTo>
                      <a:pt x="140" y="10"/>
                    </a:ln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1" name="Freeform 38"/>
              <p:cNvSpPr>
                <a:spLocks/>
              </p:cNvSpPr>
              <p:nvPr/>
            </p:nvSpPr>
            <p:spPr bwMode="auto">
              <a:xfrm>
                <a:off x="1368425" y="6210840"/>
                <a:ext cx="98425" cy="203200"/>
              </a:xfrm>
              <a:custGeom>
                <a:avLst/>
                <a:gdLst>
                  <a:gd name="T0" fmla="*/ 66 w 66"/>
                  <a:gd name="T1" fmla="*/ 24 h 136"/>
                  <a:gd name="T2" fmla="*/ 64 w 66"/>
                  <a:gd name="T3" fmla="*/ 25 h 136"/>
                  <a:gd name="T4" fmla="*/ 53 w 66"/>
                  <a:gd name="T5" fmla="*/ 71 h 136"/>
                  <a:gd name="T6" fmla="*/ 49 w 66"/>
                  <a:gd name="T7" fmla="*/ 84 h 136"/>
                  <a:gd name="T8" fmla="*/ 48 w 66"/>
                  <a:gd name="T9" fmla="*/ 85 h 136"/>
                  <a:gd name="T10" fmla="*/ 29 w 66"/>
                  <a:gd name="T11" fmla="*/ 128 h 136"/>
                  <a:gd name="T12" fmla="*/ 29 w 66"/>
                  <a:gd name="T13" fmla="*/ 136 h 136"/>
                  <a:gd name="T14" fmla="*/ 28 w 66"/>
                  <a:gd name="T15" fmla="*/ 131 h 136"/>
                  <a:gd name="T16" fmla="*/ 10 w 66"/>
                  <a:gd name="T17" fmla="*/ 71 h 136"/>
                  <a:gd name="T18" fmla="*/ 10 w 66"/>
                  <a:gd name="T19" fmla="*/ 71 h 136"/>
                  <a:gd name="T20" fmla="*/ 9 w 66"/>
                  <a:gd name="T21" fmla="*/ 66 h 136"/>
                  <a:gd name="T22" fmla="*/ 2 w 66"/>
                  <a:gd name="T23" fmla="*/ 43 h 136"/>
                  <a:gd name="T24" fmla="*/ 1 w 66"/>
                  <a:gd name="T25" fmla="*/ 29 h 136"/>
                  <a:gd name="T26" fmla="*/ 1 w 66"/>
                  <a:gd name="T27" fmla="*/ 27 h 136"/>
                  <a:gd name="T28" fmla="*/ 24 w 66"/>
                  <a:gd name="T29" fmla="*/ 1 h 136"/>
                  <a:gd name="T30" fmla="*/ 41 w 66"/>
                  <a:gd name="T31" fmla="*/ 1 h 136"/>
                  <a:gd name="T32" fmla="*/ 65 w 66"/>
                  <a:gd name="T33" fmla="*/ 22 h 136"/>
                  <a:gd name="T34" fmla="*/ 66 w 66"/>
                  <a:gd name="T35"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36">
                    <a:moveTo>
                      <a:pt x="66" y="24"/>
                    </a:moveTo>
                    <a:cubicBezTo>
                      <a:pt x="64" y="25"/>
                      <a:pt x="64" y="25"/>
                      <a:pt x="64" y="25"/>
                    </a:cubicBezTo>
                    <a:cubicBezTo>
                      <a:pt x="62" y="40"/>
                      <a:pt x="58" y="56"/>
                      <a:pt x="53" y="71"/>
                    </a:cubicBezTo>
                    <a:cubicBezTo>
                      <a:pt x="52" y="75"/>
                      <a:pt x="50" y="80"/>
                      <a:pt x="49" y="84"/>
                    </a:cubicBezTo>
                    <a:cubicBezTo>
                      <a:pt x="49" y="84"/>
                      <a:pt x="48" y="84"/>
                      <a:pt x="48" y="85"/>
                    </a:cubicBezTo>
                    <a:cubicBezTo>
                      <a:pt x="43" y="99"/>
                      <a:pt x="37" y="114"/>
                      <a:pt x="29" y="128"/>
                    </a:cubicBezTo>
                    <a:cubicBezTo>
                      <a:pt x="29" y="136"/>
                      <a:pt x="29" y="136"/>
                      <a:pt x="29" y="136"/>
                    </a:cubicBezTo>
                    <a:cubicBezTo>
                      <a:pt x="29" y="134"/>
                      <a:pt x="28" y="133"/>
                      <a:pt x="28" y="131"/>
                    </a:cubicBezTo>
                    <a:cubicBezTo>
                      <a:pt x="22" y="109"/>
                      <a:pt x="16" y="89"/>
                      <a:pt x="10" y="71"/>
                    </a:cubicBezTo>
                    <a:cubicBezTo>
                      <a:pt x="10" y="71"/>
                      <a:pt x="10" y="71"/>
                      <a:pt x="10" y="71"/>
                    </a:cubicBezTo>
                    <a:cubicBezTo>
                      <a:pt x="9" y="69"/>
                      <a:pt x="9" y="68"/>
                      <a:pt x="9" y="66"/>
                    </a:cubicBezTo>
                    <a:cubicBezTo>
                      <a:pt x="6" y="58"/>
                      <a:pt x="4" y="50"/>
                      <a:pt x="2" y="43"/>
                    </a:cubicBezTo>
                    <a:cubicBezTo>
                      <a:pt x="0" y="38"/>
                      <a:pt x="0" y="33"/>
                      <a:pt x="1" y="29"/>
                    </a:cubicBezTo>
                    <a:cubicBezTo>
                      <a:pt x="1" y="28"/>
                      <a:pt x="1" y="28"/>
                      <a:pt x="1" y="27"/>
                    </a:cubicBezTo>
                    <a:cubicBezTo>
                      <a:pt x="3" y="15"/>
                      <a:pt x="12" y="5"/>
                      <a:pt x="24" y="1"/>
                    </a:cubicBezTo>
                    <a:cubicBezTo>
                      <a:pt x="30" y="0"/>
                      <a:pt x="35" y="0"/>
                      <a:pt x="41" y="1"/>
                    </a:cubicBezTo>
                    <a:cubicBezTo>
                      <a:pt x="51" y="3"/>
                      <a:pt x="61" y="11"/>
                      <a:pt x="65" y="22"/>
                    </a:cubicBezTo>
                    <a:cubicBezTo>
                      <a:pt x="65" y="22"/>
                      <a:pt x="65" y="23"/>
                      <a:pt x="66" y="24"/>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2" name="Freeform 39"/>
              <p:cNvSpPr>
                <a:spLocks/>
              </p:cNvSpPr>
              <p:nvPr/>
            </p:nvSpPr>
            <p:spPr bwMode="auto">
              <a:xfrm>
                <a:off x="1358900" y="6199728"/>
                <a:ext cx="109537" cy="122238"/>
              </a:xfrm>
              <a:custGeom>
                <a:avLst/>
                <a:gdLst>
                  <a:gd name="T0" fmla="*/ 72 w 74"/>
                  <a:gd name="T1" fmla="*/ 29 h 82"/>
                  <a:gd name="T2" fmla="*/ 73 w 74"/>
                  <a:gd name="T3" fmla="*/ 31 h 82"/>
                  <a:gd name="T4" fmla="*/ 71 w 74"/>
                  <a:gd name="T5" fmla="*/ 32 h 82"/>
                  <a:gd name="T6" fmla="*/ 60 w 74"/>
                  <a:gd name="T7" fmla="*/ 78 h 82"/>
                  <a:gd name="T8" fmla="*/ 52 w 74"/>
                  <a:gd name="T9" fmla="*/ 81 h 82"/>
                  <a:gd name="T10" fmla="*/ 52 w 74"/>
                  <a:gd name="T11" fmla="*/ 81 h 82"/>
                  <a:gd name="T12" fmla="*/ 43 w 74"/>
                  <a:gd name="T13" fmla="*/ 82 h 82"/>
                  <a:gd name="T14" fmla="*/ 39 w 74"/>
                  <a:gd name="T15" fmla="*/ 82 h 82"/>
                  <a:gd name="T16" fmla="*/ 27 w 74"/>
                  <a:gd name="T17" fmla="*/ 80 h 82"/>
                  <a:gd name="T18" fmla="*/ 16 w 74"/>
                  <a:gd name="T19" fmla="*/ 73 h 82"/>
                  <a:gd name="T20" fmla="*/ 2 w 74"/>
                  <a:gd name="T21" fmla="*/ 52 h 82"/>
                  <a:gd name="T22" fmla="*/ 0 w 74"/>
                  <a:gd name="T23" fmla="*/ 43 h 82"/>
                  <a:gd name="T24" fmla="*/ 1 w 74"/>
                  <a:gd name="T25" fmla="*/ 35 h 82"/>
                  <a:gd name="T26" fmla="*/ 1 w 74"/>
                  <a:gd name="T27" fmla="*/ 33 h 82"/>
                  <a:gd name="T28" fmla="*/ 40 w 74"/>
                  <a:gd name="T29" fmla="*/ 0 h 82"/>
                  <a:gd name="T30" fmla="*/ 49 w 74"/>
                  <a:gd name="T31" fmla="*/ 1 h 82"/>
                  <a:gd name="T32" fmla="*/ 74 w 74"/>
                  <a:gd name="T33" fmla="*/ 16 h 82"/>
                  <a:gd name="T34" fmla="*/ 72 w 74"/>
                  <a:gd name="T35"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82">
                    <a:moveTo>
                      <a:pt x="72" y="29"/>
                    </a:moveTo>
                    <a:cubicBezTo>
                      <a:pt x="72" y="29"/>
                      <a:pt x="72" y="30"/>
                      <a:pt x="73" y="31"/>
                    </a:cubicBezTo>
                    <a:cubicBezTo>
                      <a:pt x="71" y="32"/>
                      <a:pt x="71" y="32"/>
                      <a:pt x="71" y="32"/>
                    </a:cubicBezTo>
                    <a:cubicBezTo>
                      <a:pt x="69" y="47"/>
                      <a:pt x="65" y="63"/>
                      <a:pt x="60" y="78"/>
                    </a:cubicBezTo>
                    <a:cubicBezTo>
                      <a:pt x="58" y="79"/>
                      <a:pt x="55" y="80"/>
                      <a:pt x="52" y="81"/>
                    </a:cubicBezTo>
                    <a:cubicBezTo>
                      <a:pt x="52" y="81"/>
                      <a:pt x="52" y="81"/>
                      <a:pt x="52" y="81"/>
                    </a:cubicBezTo>
                    <a:cubicBezTo>
                      <a:pt x="49" y="82"/>
                      <a:pt x="46" y="82"/>
                      <a:pt x="43" y="82"/>
                    </a:cubicBezTo>
                    <a:cubicBezTo>
                      <a:pt x="42" y="82"/>
                      <a:pt x="40" y="82"/>
                      <a:pt x="39" y="82"/>
                    </a:cubicBezTo>
                    <a:cubicBezTo>
                      <a:pt x="35" y="82"/>
                      <a:pt x="31" y="81"/>
                      <a:pt x="27" y="80"/>
                    </a:cubicBezTo>
                    <a:cubicBezTo>
                      <a:pt x="23" y="78"/>
                      <a:pt x="19" y="76"/>
                      <a:pt x="16" y="73"/>
                    </a:cubicBezTo>
                    <a:cubicBezTo>
                      <a:pt x="9" y="68"/>
                      <a:pt x="4" y="60"/>
                      <a:pt x="2" y="52"/>
                    </a:cubicBezTo>
                    <a:cubicBezTo>
                      <a:pt x="1" y="49"/>
                      <a:pt x="1" y="46"/>
                      <a:pt x="0" y="43"/>
                    </a:cubicBezTo>
                    <a:cubicBezTo>
                      <a:pt x="0" y="40"/>
                      <a:pt x="0" y="38"/>
                      <a:pt x="1" y="35"/>
                    </a:cubicBezTo>
                    <a:cubicBezTo>
                      <a:pt x="1" y="34"/>
                      <a:pt x="1" y="33"/>
                      <a:pt x="1" y="33"/>
                    </a:cubicBezTo>
                    <a:cubicBezTo>
                      <a:pt x="5" y="15"/>
                      <a:pt x="21" y="1"/>
                      <a:pt x="40" y="0"/>
                    </a:cubicBezTo>
                    <a:cubicBezTo>
                      <a:pt x="43" y="0"/>
                      <a:pt x="46" y="0"/>
                      <a:pt x="49" y="1"/>
                    </a:cubicBezTo>
                    <a:cubicBezTo>
                      <a:pt x="59" y="3"/>
                      <a:pt x="68" y="8"/>
                      <a:pt x="74" y="16"/>
                    </a:cubicBezTo>
                    <a:cubicBezTo>
                      <a:pt x="73" y="20"/>
                      <a:pt x="72" y="24"/>
                      <a:pt x="72" y="29"/>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3" name="Freeform 40"/>
              <p:cNvSpPr>
                <a:spLocks/>
              </p:cNvSpPr>
              <p:nvPr/>
            </p:nvSpPr>
            <p:spPr bwMode="auto">
              <a:xfrm>
                <a:off x="860425" y="6204490"/>
                <a:ext cx="201612" cy="415925"/>
              </a:xfrm>
              <a:custGeom>
                <a:avLst/>
                <a:gdLst>
                  <a:gd name="T0" fmla="*/ 36 w 136"/>
                  <a:gd name="T1" fmla="*/ 277 h 277"/>
                  <a:gd name="T2" fmla="*/ 30 w 136"/>
                  <a:gd name="T3" fmla="*/ 276 h 277"/>
                  <a:gd name="T4" fmla="*/ 4 w 136"/>
                  <a:gd name="T5" fmla="*/ 237 h 277"/>
                  <a:gd name="T6" fmla="*/ 57 w 136"/>
                  <a:gd name="T7" fmla="*/ 55 h 277"/>
                  <a:gd name="T8" fmla="*/ 67 w 136"/>
                  <a:gd name="T9" fmla="*/ 27 h 277"/>
                  <a:gd name="T10" fmla="*/ 109 w 136"/>
                  <a:gd name="T11" fmla="*/ 6 h 277"/>
                  <a:gd name="T12" fmla="*/ 130 w 136"/>
                  <a:gd name="T13" fmla="*/ 48 h 277"/>
                  <a:gd name="T14" fmla="*/ 120 w 136"/>
                  <a:gd name="T15" fmla="*/ 77 h 277"/>
                  <a:gd name="T16" fmla="*/ 69 w 136"/>
                  <a:gd name="T17" fmla="*/ 250 h 277"/>
                  <a:gd name="T18" fmla="*/ 36 w 136"/>
                  <a:gd name="T1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77">
                    <a:moveTo>
                      <a:pt x="36" y="277"/>
                    </a:moveTo>
                    <a:cubicBezTo>
                      <a:pt x="34" y="277"/>
                      <a:pt x="32" y="277"/>
                      <a:pt x="30" y="276"/>
                    </a:cubicBezTo>
                    <a:cubicBezTo>
                      <a:pt x="12" y="273"/>
                      <a:pt x="0" y="256"/>
                      <a:pt x="4" y="237"/>
                    </a:cubicBezTo>
                    <a:cubicBezTo>
                      <a:pt x="17" y="170"/>
                      <a:pt x="40" y="103"/>
                      <a:pt x="57" y="55"/>
                    </a:cubicBezTo>
                    <a:cubicBezTo>
                      <a:pt x="61" y="45"/>
                      <a:pt x="64" y="35"/>
                      <a:pt x="67" y="27"/>
                    </a:cubicBezTo>
                    <a:cubicBezTo>
                      <a:pt x="73" y="9"/>
                      <a:pt x="92" y="0"/>
                      <a:pt x="109" y="6"/>
                    </a:cubicBezTo>
                    <a:cubicBezTo>
                      <a:pt x="127" y="12"/>
                      <a:pt x="136" y="31"/>
                      <a:pt x="130" y="48"/>
                    </a:cubicBezTo>
                    <a:cubicBezTo>
                      <a:pt x="127" y="57"/>
                      <a:pt x="124" y="67"/>
                      <a:pt x="120" y="77"/>
                    </a:cubicBezTo>
                    <a:cubicBezTo>
                      <a:pt x="103" y="124"/>
                      <a:pt x="81" y="187"/>
                      <a:pt x="69" y="250"/>
                    </a:cubicBezTo>
                    <a:cubicBezTo>
                      <a:pt x="66" y="266"/>
                      <a:pt x="52" y="277"/>
                      <a:pt x="36" y="277"/>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4" name="Freeform 41"/>
              <p:cNvSpPr>
                <a:spLocks/>
              </p:cNvSpPr>
              <p:nvPr/>
            </p:nvSpPr>
            <p:spPr bwMode="auto">
              <a:xfrm>
                <a:off x="993775" y="6156865"/>
                <a:ext cx="231775" cy="163513"/>
              </a:xfrm>
              <a:custGeom>
                <a:avLst/>
                <a:gdLst>
                  <a:gd name="T0" fmla="*/ 15 w 146"/>
                  <a:gd name="T1" fmla="*/ 103 h 103"/>
                  <a:gd name="T2" fmla="*/ 0 w 146"/>
                  <a:gd name="T3" fmla="*/ 27 h 103"/>
                  <a:gd name="T4" fmla="*/ 131 w 146"/>
                  <a:gd name="T5" fmla="*/ 0 h 103"/>
                  <a:gd name="T6" fmla="*/ 146 w 146"/>
                  <a:gd name="T7" fmla="*/ 77 h 103"/>
                  <a:gd name="T8" fmla="*/ 15 w 146"/>
                  <a:gd name="T9" fmla="*/ 103 h 103"/>
                </a:gdLst>
                <a:ahLst/>
                <a:cxnLst>
                  <a:cxn ang="0">
                    <a:pos x="T0" y="T1"/>
                  </a:cxn>
                  <a:cxn ang="0">
                    <a:pos x="T2" y="T3"/>
                  </a:cxn>
                  <a:cxn ang="0">
                    <a:pos x="T4" y="T5"/>
                  </a:cxn>
                  <a:cxn ang="0">
                    <a:pos x="T6" y="T7"/>
                  </a:cxn>
                  <a:cxn ang="0">
                    <a:pos x="T8" y="T9"/>
                  </a:cxn>
                </a:cxnLst>
                <a:rect l="0" t="0" r="r" b="b"/>
                <a:pathLst>
                  <a:path w="146" h="103">
                    <a:moveTo>
                      <a:pt x="15" y="103"/>
                    </a:moveTo>
                    <a:lnTo>
                      <a:pt x="0" y="27"/>
                    </a:lnTo>
                    <a:lnTo>
                      <a:pt x="131" y="0"/>
                    </a:lnTo>
                    <a:lnTo>
                      <a:pt x="146" y="77"/>
                    </a:lnTo>
                    <a:lnTo>
                      <a:pt x="15" y="103"/>
                    </a:ln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5" name="Freeform 42"/>
              <p:cNvSpPr>
                <a:spLocks/>
              </p:cNvSpPr>
              <p:nvPr/>
            </p:nvSpPr>
            <p:spPr bwMode="auto">
              <a:xfrm>
                <a:off x="1201738" y="6156865"/>
                <a:ext cx="230187" cy="163513"/>
              </a:xfrm>
              <a:custGeom>
                <a:avLst/>
                <a:gdLst>
                  <a:gd name="T0" fmla="*/ 130 w 145"/>
                  <a:gd name="T1" fmla="*/ 103 h 103"/>
                  <a:gd name="T2" fmla="*/ 0 w 145"/>
                  <a:gd name="T3" fmla="*/ 77 h 103"/>
                  <a:gd name="T4" fmla="*/ 15 w 145"/>
                  <a:gd name="T5" fmla="*/ 0 h 103"/>
                  <a:gd name="T6" fmla="*/ 145 w 145"/>
                  <a:gd name="T7" fmla="*/ 27 h 103"/>
                  <a:gd name="T8" fmla="*/ 130 w 145"/>
                  <a:gd name="T9" fmla="*/ 103 h 103"/>
                </a:gdLst>
                <a:ahLst/>
                <a:cxnLst>
                  <a:cxn ang="0">
                    <a:pos x="T0" y="T1"/>
                  </a:cxn>
                  <a:cxn ang="0">
                    <a:pos x="T2" y="T3"/>
                  </a:cxn>
                  <a:cxn ang="0">
                    <a:pos x="T4" y="T5"/>
                  </a:cxn>
                  <a:cxn ang="0">
                    <a:pos x="T6" y="T7"/>
                  </a:cxn>
                  <a:cxn ang="0">
                    <a:pos x="T8" y="T9"/>
                  </a:cxn>
                </a:cxnLst>
                <a:rect l="0" t="0" r="r" b="b"/>
                <a:pathLst>
                  <a:path w="145" h="103">
                    <a:moveTo>
                      <a:pt x="130" y="103"/>
                    </a:moveTo>
                    <a:lnTo>
                      <a:pt x="0" y="77"/>
                    </a:lnTo>
                    <a:lnTo>
                      <a:pt x="15" y="0"/>
                    </a:lnTo>
                    <a:lnTo>
                      <a:pt x="145" y="27"/>
                    </a:lnTo>
                    <a:lnTo>
                      <a:pt x="130" y="103"/>
                    </a:ln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6" name="Freeform 43"/>
              <p:cNvSpPr>
                <a:spLocks/>
              </p:cNvSpPr>
              <p:nvPr/>
            </p:nvSpPr>
            <p:spPr bwMode="auto">
              <a:xfrm>
                <a:off x="1422400" y="6271165"/>
                <a:ext cx="19050" cy="66675"/>
              </a:xfrm>
              <a:custGeom>
                <a:avLst/>
                <a:gdLst>
                  <a:gd name="T0" fmla="*/ 13 w 13"/>
                  <a:gd name="T1" fmla="*/ 43 h 44"/>
                  <a:gd name="T2" fmla="*/ 12 w 13"/>
                  <a:gd name="T3" fmla="*/ 44 h 44"/>
                  <a:gd name="T4" fmla="*/ 9 w 13"/>
                  <a:gd name="T5" fmla="*/ 33 h 44"/>
                  <a:gd name="T6" fmla="*/ 0 w 13"/>
                  <a:gd name="T7" fmla="*/ 0 h 44"/>
                  <a:gd name="T8" fmla="*/ 9 w 13"/>
                  <a:gd name="T9" fmla="*/ 33 h 44"/>
                  <a:gd name="T10" fmla="*/ 13 w 13"/>
                  <a:gd name="T11" fmla="*/ 43 h 44"/>
                </a:gdLst>
                <a:ahLst/>
                <a:cxnLst>
                  <a:cxn ang="0">
                    <a:pos x="T0" y="T1"/>
                  </a:cxn>
                  <a:cxn ang="0">
                    <a:pos x="T2" y="T3"/>
                  </a:cxn>
                  <a:cxn ang="0">
                    <a:pos x="T4" y="T5"/>
                  </a:cxn>
                  <a:cxn ang="0">
                    <a:pos x="T6" y="T7"/>
                  </a:cxn>
                  <a:cxn ang="0">
                    <a:pos x="T8" y="T9"/>
                  </a:cxn>
                  <a:cxn ang="0">
                    <a:pos x="T10" y="T11"/>
                  </a:cxn>
                </a:cxnLst>
                <a:rect l="0" t="0" r="r" b="b"/>
                <a:pathLst>
                  <a:path w="13" h="44">
                    <a:moveTo>
                      <a:pt x="13" y="43"/>
                    </a:moveTo>
                    <a:cubicBezTo>
                      <a:pt x="13" y="43"/>
                      <a:pt x="12" y="43"/>
                      <a:pt x="12" y="44"/>
                    </a:cubicBezTo>
                    <a:cubicBezTo>
                      <a:pt x="9" y="33"/>
                      <a:pt x="9" y="33"/>
                      <a:pt x="9" y="33"/>
                    </a:cubicBezTo>
                    <a:cubicBezTo>
                      <a:pt x="0" y="0"/>
                      <a:pt x="0" y="0"/>
                      <a:pt x="0" y="0"/>
                    </a:cubicBezTo>
                    <a:cubicBezTo>
                      <a:pt x="2" y="8"/>
                      <a:pt x="6" y="19"/>
                      <a:pt x="9" y="33"/>
                    </a:cubicBezTo>
                    <a:cubicBezTo>
                      <a:pt x="10" y="36"/>
                      <a:pt x="12" y="39"/>
                      <a:pt x="13" y="43"/>
                    </a:cubicBezTo>
                    <a:close/>
                  </a:path>
                </a:pathLst>
              </a:custGeom>
              <a:solidFill>
                <a:srgbClr val="A71E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7" name="Freeform 44"/>
              <p:cNvSpPr>
                <a:spLocks/>
              </p:cNvSpPr>
              <p:nvPr/>
            </p:nvSpPr>
            <p:spPr bwMode="auto">
              <a:xfrm>
                <a:off x="1360488" y="6247353"/>
                <a:ext cx="103187" cy="174625"/>
              </a:xfrm>
              <a:custGeom>
                <a:avLst/>
                <a:gdLst>
                  <a:gd name="T0" fmla="*/ 70 w 70"/>
                  <a:gd name="T1" fmla="*/ 0 h 116"/>
                  <a:gd name="T2" fmla="*/ 59 w 70"/>
                  <a:gd name="T3" fmla="*/ 46 h 116"/>
                  <a:gd name="T4" fmla="*/ 55 w 70"/>
                  <a:gd name="T5" fmla="*/ 59 h 116"/>
                  <a:gd name="T6" fmla="*/ 54 w 70"/>
                  <a:gd name="T7" fmla="*/ 60 h 116"/>
                  <a:gd name="T8" fmla="*/ 35 w 70"/>
                  <a:gd name="T9" fmla="*/ 103 h 116"/>
                  <a:gd name="T10" fmla="*/ 35 w 70"/>
                  <a:gd name="T11" fmla="*/ 111 h 116"/>
                  <a:gd name="T12" fmla="*/ 34 w 70"/>
                  <a:gd name="T13" fmla="*/ 106 h 116"/>
                  <a:gd name="T14" fmla="*/ 28 w 70"/>
                  <a:gd name="T15" fmla="*/ 116 h 116"/>
                  <a:gd name="T16" fmla="*/ 8 w 70"/>
                  <a:gd name="T17" fmla="*/ 45 h 116"/>
                  <a:gd name="T18" fmla="*/ 7 w 70"/>
                  <a:gd name="T19" fmla="*/ 44 h 116"/>
                  <a:gd name="T20" fmla="*/ 0 w 70"/>
                  <a:gd name="T21" fmla="*/ 20 h 116"/>
                  <a:gd name="T22" fmla="*/ 1 w 70"/>
                  <a:gd name="T23" fmla="*/ 20 h 116"/>
                  <a:gd name="T24" fmla="*/ 8 w 70"/>
                  <a:gd name="T25" fmla="*/ 18 h 116"/>
                  <a:gd name="T26" fmla="*/ 40 w 70"/>
                  <a:gd name="T27" fmla="*/ 8 h 116"/>
                  <a:gd name="T28" fmla="*/ 40 w 70"/>
                  <a:gd name="T29" fmla="*/ 8 h 116"/>
                  <a:gd name="T30" fmla="*/ 40 w 70"/>
                  <a:gd name="T31" fmla="*/ 8 h 116"/>
                  <a:gd name="T32" fmla="*/ 40 w 70"/>
                  <a:gd name="T33" fmla="*/ 8 h 116"/>
                  <a:gd name="T34" fmla="*/ 70 w 70"/>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6">
                    <a:moveTo>
                      <a:pt x="70" y="0"/>
                    </a:moveTo>
                    <a:cubicBezTo>
                      <a:pt x="68" y="15"/>
                      <a:pt x="64" y="31"/>
                      <a:pt x="59" y="46"/>
                    </a:cubicBezTo>
                    <a:cubicBezTo>
                      <a:pt x="58" y="50"/>
                      <a:pt x="56" y="55"/>
                      <a:pt x="55" y="59"/>
                    </a:cubicBezTo>
                    <a:cubicBezTo>
                      <a:pt x="55" y="59"/>
                      <a:pt x="54" y="59"/>
                      <a:pt x="54" y="60"/>
                    </a:cubicBezTo>
                    <a:cubicBezTo>
                      <a:pt x="49" y="74"/>
                      <a:pt x="43" y="89"/>
                      <a:pt x="35" y="103"/>
                    </a:cubicBezTo>
                    <a:cubicBezTo>
                      <a:pt x="35" y="111"/>
                      <a:pt x="35" y="111"/>
                      <a:pt x="35" y="111"/>
                    </a:cubicBezTo>
                    <a:cubicBezTo>
                      <a:pt x="35" y="109"/>
                      <a:pt x="34" y="108"/>
                      <a:pt x="34" y="106"/>
                    </a:cubicBezTo>
                    <a:cubicBezTo>
                      <a:pt x="32" y="109"/>
                      <a:pt x="30" y="112"/>
                      <a:pt x="28" y="116"/>
                    </a:cubicBezTo>
                    <a:cubicBezTo>
                      <a:pt x="21" y="91"/>
                      <a:pt x="13" y="64"/>
                      <a:pt x="8" y="45"/>
                    </a:cubicBezTo>
                    <a:cubicBezTo>
                      <a:pt x="8" y="45"/>
                      <a:pt x="7" y="44"/>
                      <a:pt x="7" y="44"/>
                    </a:cubicBezTo>
                    <a:cubicBezTo>
                      <a:pt x="4" y="33"/>
                      <a:pt x="2" y="25"/>
                      <a:pt x="0" y="20"/>
                    </a:cubicBezTo>
                    <a:cubicBezTo>
                      <a:pt x="1" y="20"/>
                      <a:pt x="1" y="20"/>
                      <a:pt x="1" y="20"/>
                    </a:cubicBezTo>
                    <a:cubicBezTo>
                      <a:pt x="8" y="18"/>
                      <a:pt x="8" y="18"/>
                      <a:pt x="8" y="18"/>
                    </a:cubicBezTo>
                    <a:cubicBezTo>
                      <a:pt x="40" y="8"/>
                      <a:pt x="40" y="8"/>
                      <a:pt x="40" y="8"/>
                    </a:cubicBezTo>
                    <a:cubicBezTo>
                      <a:pt x="40" y="8"/>
                      <a:pt x="40" y="8"/>
                      <a:pt x="40" y="8"/>
                    </a:cubicBezTo>
                    <a:cubicBezTo>
                      <a:pt x="40" y="8"/>
                      <a:pt x="40" y="8"/>
                      <a:pt x="40" y="8"/>
                    </a:cubicBezTo>
                    <a:cubicBezTo>
                      <a:pt x="40" y="8"/>
                      <a:pt x="40" y="8"/>
                      <a:pt x="40" y="8"/>
                    </a:cubicBezTo>
                    <a:lnTo>
                      <a:pt x="70" y="0"/>
                    </a:ln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8" name="Freeform 45"/>
              <p:cNvSpPr>
                <a:spLocks/>
              </p:cNvSpPr>
              <p:nvPr/>
            </p:nvSpPr>
            <p:spPr bwMode="auto">
              <a:xfrm>
                <a:off x="928688" y="6261640"/>
                <a:ext cx="76200" cy="242888"/>
              </a:xfrm>
              <a:custGeom>
                <a:avLst/>
                <a:gdLst>
                  <a:gd name="T0" fmla="*/ 52 w 52"/>
                  <a:gd name="T1" fmla="*/ 0 h 162"/>
                  <a:gd name="T2" fmla="*/ 0 w 52"/>
                  <a:gd name="T3" fmla="*/ 162 h 162"/>
                  <a:gd name="T4" fmla="*/ 52 w 52"/>
                  <a:gd name="T5" fmla="*/ 0 h 162"/>
                </a:gdLst>
                <a:ahLst/>
                <a:cxnLst>
                  <a:cxn ang="0">
                    <a:pos x="T0" y="T1"/>
                  </a:cxn>
                  <a:cxn ang="0">
                    <a:pos x="T2" y="T3"/>
                  </a:cxn>
                  <a:cxn ang="0">
                    <a:pos x="T4" y="T5"/>
                  </a:cxn>
                </a:cxnLst>
                <a:rect l="0" t="0" r="r" b="b"/>
                <a:pathLst>
                  <a:path w="52" h="162">
                    <a:moveTo>
                      <a:pt x="52" y="0"/>
                    </a:moveTo>
                    <a:cubicBezTo>
                      <a:pt x="44" y="23"/>
                      <a:pt x="8" y="133"/>
                      <a:pt x="0" y="162"/>
                    </a:cubicBezTo>
                    <a:lnTo>
                      <a:pt x="52" y="0"/>
                    </a:lnTo>
                    <a:close/>
                  </a:path>
                </a:pathLst>
              </a:custGeom>
              <a:solidFill>
                <a:srgbClr val="A71E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59" name="Freeform 46"/>
              <p:cNvSpPr>
                <a:spLocks/>
              </p:cNvSpPr>
              <p:nvPr/>
            </p:nvSpPr>
            <p:spPr bwMode="auto">
              <a:xfrm>
                <a:off x="869950" y="6239415"/>
                <a:ext cx="193675" cy="282575"/>
              </a:xfrm>
              <a:custGeom>
                <a:avLst/>
                <a:gdLst>
                  <a:gd name="T0" fmla="*/ 78 w 130"/>
                  <a:gd name="T1" fmla="*/ 188 h 188"/>
                  <a:gd name="T2" fmla="*/ 0 w 130"/>
                  <a:gd name="T3" fmla="*/ 165 h 188"/>
                  <a:gd name="T4" fmla="*/ 53 w 130"/>
                  <a:gd name="T5" fmla="*/ 0 h 188"/>
                  <a:gd name="T6" fmla="*/ 130 w 130"/>
                  <a:gd name="T7" fmla="*/ 27 h 188"/>
                  <a:gd name="T8" fmla="*/ 78 w 130"/>
                  <a:gd name="T9" fmla="*/ 188 h 188"/>
                </a:gdLst>
                <a:ahLst/>
                <a:cxnLst>
                  <a:cxn ang="0">
                    <a:pos x="T0" y="T1"/>
                  </a:cxn>
                  <a:cxn ang="0">
                    <a:pos x="T2" y="T3"/>
                  </a:cxn>
                  <a:cxn ang="0">
                    <a:pos x="T4" y="T5"/>
                  </a:cxn>
                  <a:cxn ang="0">
                    <a:pos x="T6" y="T7"/>
                  </a:cxn>
                  <a:cxn ang="0">
                    <a:pos x="T8" y="T9"/>
                  </a:cxn>
                </a:cxnLst>
                <a:rect l="0" t="0" r="r" b="b"/>
                <a:pathLst>
                  <a:path w="130" h="188">
                    <a:moveTo>
                      <a:pt x="78" y="188"/>
                    </a:moveTo>
                    <a:cubicBezTo>
                      <a:pt x="0" y="165"/>
                      <a:pt x="0" y="165"/>
                      <a:pt x="0" y="165"/>
                    </a:cubicBezTo>
                    <a:cubicBezTo>
                      <a:pt x="8" y="135"/>
                      <a:pt x="44" y="24"/>
                      <a:pt x="53" y="0"/>
                    </a:cubicBezTo>
                    <a:cubicBezTo>
                      <a:pt x="130" y="27"/>
                      <a:pt x="130" y="27"/>
                      <a:pt x="130" y="27"/>
                    </a:cubicBezTo>
                    <a:cubicBezTo>
                      <a:pt x="122" y="50"/>
                      <a:pt x="87" y="159"/>
                      <a:pt x="78" y="188"/>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0" name="Freeform 47"/>
              <p:cNvSpPr>
                <a:spLocks/>
              </p:cNvSpPr>
              <p:nvPr/>
            </p:nvSpPr>
            <p:spPr bwMode="auto">
              <a:xfrm>
                <a:off x="862013" y="6517228"/>
                <a:ext cx="130175" cy="171450"/>
              </a:xfrm>
              <a:custGeom>
                <a:avLst/>
                <a:gdLst>
                  <a:gd name="T0" fmla="*/ 88 w 88"/>
                  <a:gd name="T1" fmla="*/ 113 h 114"/>
                  <a:gd name="T2" fmla="*/ 56 w 88"/>
                  <a:gd name="T3" fmla="*/ 114 h 114"/>
                  <a:gd name="T4" fmla="*/ 41 w 88"/>
                  <a:gd name="T5" fmla="*/ 114 h 114"/>
                  <a:gd name="T6" fmla="*/ 40 w 88"/>
                  <a:gd name="T7" fmla="*/ 114 h 114"/>
                  <a:gd name="T8" fmla="*/ 24 w 88"/>
                  <a:gd name="T9" fmla="*/ 113 h 114"/>
                  <a:gd name="T10" fmla="*/ 11 w 88"/>
                  <a:gd name="T11" fmla="*/ 75 h 114"/>
                  <a:gd name="T12" fmla="*/ 8 w 88"/>
                  <a:gd name="T13" fmla="*/ 62 h 114"/>
                  <a:gd name="T14" fmla="*/ 5 w 88"/>
                  <a:gd name="T15" fmla="*/ 51 h 114"/>
                  <a:gd name="T16" fmla="*/ 2 w 88"/>
                  <a:gd name="T17" fmla="*/ 43 h 114"/>
                  <a:gd name="T18" fmla="*/ 4 w 88"/>
                  <a:gd name="T19" fmla="*/ 21 h 114"/>
                  <a:gd name="T20" fmla="*/ 4 w 88"/>
                  <a:gd name="T21" fmla="*/ 21 h 114"/>
                  <a:gd name="T22" fmla="*/ 26 w 88"/>
                  <a:gd name="T23" fmla="*/ 2 h 114"/>
                  <a:gd name="T24" fmla="*/ 42 w 88"/>
                  <a:gd name="T25" fmla="*/ 2 h 114"/>
                  <a:gd name="T26" fmla="*/ 43 w 88"/>
                  <a:gd name="T27" fmla="*/ 2 h 114"/>
                  <a:gd name="T28" fmla="*/ 67 w 88"/>
                  <a:gd name="T29" fmla="*/ 25 h 114"/>
                  <a:gd name="T30" fmla="*/ 67 w 88"/>
                  <a:gd name="T31" fmla="*/ 28 h 114"/>
                  <a:gd name="T32" fmla="*/ 69 w 88"/>
                  <a:gd name="T33" fmla="*/ 36 h 114"/>
                  <a:gd name="T34" fmla="*/ 69 w 88"/>
                  <a:gd name="T35" fmla="*/ 36 h 114"/>
                  <a:gd name="T36" fmla="*/ 71 w 88"/>
                  <a:gd name="T37" fmla="*/ 46 h 114"/>
                  <a:gd name="T38" fmla="*/ 74 w 88"/>
                  <a:gd name="T39" fmla="*/ 58 h 114"/>
                  <a:gd name="T40" fmla="*/ 88 w 88"/>
                  <a:gd name="T41"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14">
                    <a:moveTo>
                      <a:pt x="88" y="113"/>
                    </a:moveTo>
                    <a:cubicBezTo>
                      <a:pt x="77" y="114"/>
                      <a:pt x="67" y="114"/>
                      <a:pt x="56" y="114"/>
                    </a:cubicBezTo>
                    <a:cubicBezTo>
                      <a:pt x="51" y="114"/>
                      <a:pt x="46" y="114"/>
                      <a:pt x="41" y="114"/>
                    </a:cubicBezTo>
                    <a:cubicBezTo>
                      <a:pt x="41" y="114"/>
                      <a:pt x="41" y="114"/>
                      <a:pt x="40" y="114"/>
                    </a:cubicBezTo>
                    <a:cubicBezTo>
                      <a:pt x="35" y="114"/>
                      <a:pt x="29" y="113"/>
                      <a:pt x="24" y="113"/>
                    </a:cubicBezTo>
                    <a:cubicBezTo>
                      <a:pt x="19" y="99"/>
                      <a:pt x="15" y="86"/>
                      <a:pt x="11" y="75"/>
                    </a:cubicBezTo>
                    <a:cubicBezTo>
                      <a:pt x="10" y="70"/>
                      <a:pt x="9" y="65"/>
                      <a:pt x="8" y="62"/>
                    </a:cubicBezTo>
                    <a:cubicBezTo>
                      <a:pt x="7" y="58"/>
                      <a:pt x="6" y="54"/>
                      <a:pt x="5" y="51"/>
                    </a:cubicBezTo>
                    <a:cubicBezTo>
                      <a:pt x="3" y="46"/>
                      <a:pt x="2" y="43"/>
                      <a:pt x="2" y="43"/>
                    </a:cubicBezTo>
                    <a:cubicBezTo>
                      <a:pt x="0" y="35"/>
                      <a:pt x="1" y="27"/>
                      <a:pt x="4" y="21"/>
                    </a:cubicBezTo>
                    <a:cubicBezTo>
                      <a:pt x="4" y="21"/>
                      <a:pt x="4" y="21"/>
                      <a:pt x="4" y="21"/>
                    </a:cubicBezTo>
                    <a:cubicBezTo>
                      <a:pt x="8" y="12"/>
                      <a:pt x="16" y="5"/>
                      <a:pt x="26" y="2"/>
                    </a:cubicBezTo>
                    <a:cubicBezTo>
                      <a:pt x="31" y="0"/>
                      <a:pt x="37" y="0"/>
                      <a:pt x="42" y="2"/>
                    </a:cubicBezTo>
                    <a:cubicBezTo>
                      <a:pt x="43" y="2"/>
                      <a:pt x="43" y="2"/>
                      <a:pt x="43" y="2"/>
                    </a:cubicBezTo>
                    <a:cubicBezTo>
                      <a:pt x="54" y="5"/>
                      <a:pt x="64" y="13"/>
                      <a:pt x="67" y="25"/>
                    </a:cubicBezTo>
                    <a:cubicBezTo>
                      <a:pt x="67" y="26"/>
                      <a:pt x="67" y="27"/>
                      <a:pt x="67" y="28"/>
                    </a:cubicBezTo>
                    <a:cubicBezTo>
                      <a:pt x="67" y="28"/>
                      <a:pt x="68" y="31"/>
                      <a:pt x="69" y="36"/>
                    </a:cubicBezTo>
                    <a:cubicBezTo>
                      <a:pt x="69" y="36"/>
                      <a:pt x="69" y="36"/>
                      <a:pt x="69" y="36"/>
                    </a:cubicBezTo>
                    <a:cubicBezTo>
                      <a:pt x="70" y="39"/>
                      <a:pt x="70" y="42"/>
                      <a:pt x="71" y="46"/>
                    </a:cubicBezTo>
                    <a:cubicBezTo>
                      <a:pt x="72" y="49"/>
                      <a:pt x="73" y="53"/>
                      <a:pt x="74" y="58"/>
                    </a:cubicBezTo>
                    <a:cubicBezTo>
                      <a:pt x="77" y="73"/>
                      <a:pt x="82" y="93"/>
                      <a:pt x="88" y="113"/>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1" name="Freeform 48"/>
              <p:cNvSpPr>
                <a:spLocks/>
              </p:cNvSpPr>
              <p:nvPr/>
            </p:nvSpPr>
            <p:spPr bwMode="auto">
              <a:xfrm>
                <a:off x="941388" y="6196553"/>
                <a:ext cx="127000" cy="128588"/>
              </a:xfrm>
              <a:custGeom>
                <a:avLst/>
                <a:gdLst>
                  <a:gd name="T0" fmla="*/ 84 w 86"/>
                  <a:gd name="T1" fmla="*/ 39 h 86"/>
                  <a:gd name="T2" fmla="*/ 47 w 86"/>
                  <a:gd name="T3" fmla="*/ 83 h 86"/>
                  <a:gd name="T4" fmla="*/ 2 w 86"/>
                  <a:gd name="T5" fmla="*/ 47 h 86"/>
                  <a:gd name="T6" fmla="*/ 39 w 86"/>
                  <a:gd name="T7" fmla="*/ 2 h 86"/>
                  <a:gd name="T8" fmla="*/ 84 w 86"/>
                  <a:gd name="T9" fmla="*/ 39 h 86"/>
                </a:gdLst>
                <a:ahLst/>
                <a:cxnLst>
                  <a:cxn ang="0">
                    <a:pos x="T0" y="T1"/>
                  </a:cxn>
                  <a:cxn ang="0">
                    <a:pos x="T2" y="T3"/>
                  </a:cxn>
                  <a:cxn ang="0">
                    <a:pos x="T4" y="T5"/>
                  </a:cxn>
                  <a:cxn ang="0">
                    <a:pos x="T6" y="T7"/>
                  </a:cxn>
                  <a:cxn ang="0">
                    <a:pos x="T8" y="T9"/>
                  </a:cxn>
                </a:cxnLst>
                <a:rect l="0" t="0" r="r" b="b"/>
                <a:pathLst>
                  <a:path w="86" h="86">
                    <a:moveTo>
                      <a:pt x="84" y="39"/>
                    </a:moveTo>
                    <a:cubicBezTo>
                      <a:pt x="86" y="61"/>
                      <a:pt x="70" y="81"/>
                      <a:pt x="47" y="83"/>
                    </a:cubicBezTo>
                    <a:cubicBezTo>
                      <a:pt x="24" y="86"/>
                      <a:pt x="4" y="69"/>
                      <a:pt x="2" y="47"/>
                    </a:cubicBezTo>
                    <a:cubicBezTo>
                      <a:pt x="0" y="24"/>
                      <a:pt x="17" y="4"/>
                      <a:pt x="39" y="2"/>
                    </a:cubicBezTo>
                    <a:cubicBezTo>
                      <a:pt x="62" y="0"/>
                      <a:pt x="82" y="16"/>
                      <a:pt x="84" y="39"/>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2" name="Freeform 49"/>
              <p:cNvSpPr>
                <a:spLocks/>
              </p:cNvSpPr>
              <p:nvPr/>
            </p:nvSpPr>
            <p:spPr bwMode="auto">
              <a:xfrm>
                <a:off x="877888" y="6490240"/>
                <a:ext cx="98425" cy="49213"/>
              </a:xfrm>
              <a:custGeom>
                <a:avLst/>
                <a:gdLst>
                  <a:gd name="T0" fmla="*/ 2 w 62"/>
                  <a:gd name="T1" fmla="*/ 0 h 31"/>
                  <a:gd name="T2" fmla="*/ 62 w 62"/>
                  <a:gd name="T3" fmla="*/ 17 h 31"/>
                  <a:gd name="T4" fmla="*/ 59 w 62"/>
                  <a:gd name="T5" fmla="*/ 31 h 31"/>
                  <a:gd name="T6" fmla="*/ 0 w 62"/>
                  <a:gd name="T7" fmla="*/ 6 h 31"/>
                  <a:gd name="T8" fmla="*/ 2 w 62"/>
                  <a:gd name="T9" fmla="*/ 0 h 31"/>
                </a:gdLst>
                <a:ahLst/>
                <a:cxnLst>
                  <a:cxn ang="0">
                    <a:pos x="T0" y="T1"/>
                  </a:cxn>
                  <a:cxn ang="0">
                    <a:pos x="T2" y="T3"/>
                  </a:cxn>
                  <a:cxn ang="0">
                    <a:pos x="T4" y="T5"/>
                  </a:cxn>
                  <a:cxn ang="0">
                    <a:pos x="T6" y="T7"/>
                  </a:cxn>
                  <a:cxn ang="0">
                    <a:pos x="T8" y="T9"/>
                  </a:cxn>
                </a:cxnLst>
                <a:rect l="0" t="0" r="r" b="b"/>
                <a:pathLst>
                  <a:path w="62" h="31">
                    <a:moveTo>
                      <a:pt x="2" y="0"/>
                    </a:moveTo>
                    <a:lnTo>
                      <a:pt x="62" y="17"/>
                    </a:lnTo>
                    <a:lnTo>
                      <a:pt x="59" y="31"/>
                    </a:lnTo>
                    <a:lnTo>
                      <a:pt x="0" y="6"/>
                    </a:lnTo>
                    <a:lnTo>
                      <a:pt x="2" y="0"/>
                    </a:lnTo>
                    <a:close/>
                  </a:path>
                </a:pathLst>
              </a:custGeom>
              <a:solidFill>
                <a:srgbClr val="DDB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3" name="Freeform 50"/>
              <p:cNvSpPr>
                <a:spLocks/>
              </p:cNvSpPr>
              <p:nvPr/>
            </p:nvSpPr>
            <p:spPr bwMode="auto">
              <a:xfrm>
                <a:off x="1135063" y="6110828"/>
                <a:ext cx="142875" cy="127000"/>
              </a:xfrm>
              <a:custGeom>
                <a:avLst/>
                <a:gdLst>
                  <a:gd name="T0" fmla="*/ 48 w 97"/>
                  <a:gd name="T1" fmla="*/ 85 h 85"/>
                  <a:gd name="T2" fmla="*/ 0 w 97"/>
                  <a:gd name="T3" fmla="*/ 35 h 85"/>
                  <a:gd name="T4" fmla="*/ 0 w 97"/>
                  <a:gd name="T5" fmla="*/ 0 h 85"/>
                  <a:gd name="T6" fmla="*/ 97 w 97"/>
                  <a:gd name="T7" fmla="*/ 0 h 85"/>
                  <a:gd name="T8" fmla="*/ 97 w 97"/>
                  <a:gd name="T9" fmla="*/ 35 h 85"/>
                  <a:gd name="T10" fmla="*/ 48 w 97"/>
                  <a:gd name="T11" fmla="*/ 85 h 85"/>
                </a:gdLst>
                <a:ahLst/>
                <a:cxnLst>
                  <a:cxn ang="0">
                    <a:pos x="T0" y="T1"/>
                  </a:cxn>
                  <a:cxn ang="0">
                    <a:pos x="T2" y="T3"/>
                  </a:cxn>
                  <a:cxn ang="0">
                    <a:pos x="T4" y="T5"/>
                  </a:cxn>
                  <a:cxn ang="0">
                    <a:pos x="T6" y="T7"/>
                  </a:cxn>
                  <a:cxn ang="0">
                    <a:pos x="T8" y="T9"/>
                  </a:cxn>
                  <a:cxn ang="0">
                    <a:pos x="T10" y="T11"/>
                  </a:cxn>
                </a:cxnLst>
                <a:rect l="0" t="0" r="r" b="b"/>
                <a:pathLst>
                  <a:path w="97" h="85">
                    <a:moveTo>
                      <a:pt x="48" y="85"/>
                    </a:moveTo>
                    <a:cubicBezTo>
                      <a:pt x="22" y="85"/>
                      <a:pt x="0" y="62"/>
                      <a:pt x="0" y="35"/>
                    </a:cubicBezTo>
                    <a:cubicBezTo>
                      <a:pt x="0" y="0"/>
                      <a:pt x="0" y="0"/>
                      <a:pt x="0" y="0"/>
                    </a:cubicBezTo>
                    <a:cubicBezTo>
                      <a:pt x="97" y="0"/>
                      <a:pt x="97" y="0"/>
                      <a:pt x="97" y="0"/>
                    </a:cubicBezTo>
                    <a:cubicBezTo>
                      <a:pt x="97" y="35"/>
                      <a:pt x="97" y="35"/>
                      <a:pt x="97" y="35"/>
                    </a:cubicBezTo>
                    <a:cubicBezTo>
                      <a:pt x="97" y="62"/>
                      <a:pt x="75" y="85"/>
                      <a:pt x="48" y="85"/>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4" name="Freeform 51"/>
              <p:cNvSpPr>
                <a:spLocks/>
              </p:cNvSpPr>
              <p:nvPr/>
            </p:nvSpPr>
            <p:spPr bwMode="auto">
              <a:xfrm>
                <a:off x="1068388" y="5958428"/>
                <a:ext cx="269875" cy="80963"/>
              </a:xfrm>
              <a:custGeom>
                <a:avLst/>
                <a:gdLst>
                  <a:gd name="T0" fmla="*/ 181 w 181"/>
                  <a:gd name="T1" fmla="*/ 41 h 54"/>
                  <a:gd name="T2" fmla="*/ 172 w 181"/>
                  <a:gd name="T3" fmla="*/ 54 h 54"/>
                  <a:gd name="T4" fmla="*/ 9 w 181"/>
                  <a:gd name="T5" fmla="*/ 54 h 54"/>
                  <a:gd name="T6" fmla="*/ 0 w 181"/>
                  <a:gd name="T7" fmla="*/ 41 h 54"/>
                  <a:gd name="T8" fmla="*/ 0 w 181"/>
                  <a:gd name="T9" fmla="*/ 13 h 54"/>
                  <a:gd name="T10" fmla="*/ 9 w 181"/>
                  <a:gd name="T11" fmla="*/ 0 h 54"/>
                  <a:gd name="T12" fmla="*/ 172 w 181"/>
                  <a:gd name="T13" fmla="*/ 0 h 54"/>
                  <a:gd name="T14" fmla="*/ 181 w 181"/>
                  <a:gd name="T15" fmla="*/ 13 h 54"/>
                  <a:gd name="T16" fmla="*/ 181 w 181"/>
                  <a:gd name="T1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54">
                    <a:moveTo>
                      <a:pt x="181" y="41"/>
                    </a:moveTo>
                    <a:cubicBezTo>
                      <a:pt x="181" y="48"/>
                      <a:pt x="177" y="54"/>
                      <a:pt x="172" y="54"/>
                    </a:cubicBezTo>
                    <a:cubicBezTo>
                      <a:pt x="9" y="54"/>
                      <a:pt x="9" y="54"/>
                      <a:pt x="9" y="54"/>
                    </a:cubicBezTo>
                    <a:cubicBezTo>
                      <a:pt x="4" y="54"/>
                      <a:pt x="0" y="48"/>
                      <a:pt x="0" y="41"/>
                    </a:cubicBezTo>
                    <a:cubicBezTo>
                      <a:pt x="0" y="13"/>
                      <a:pt x="0" y="13"/>
                      <a:pt x="0" y="13"/>
                    </a:cubicBezTo>
                    <a:cubicBezTo>
                      <a:pt x="0" y="6"/>
                      <a:pt x="4" y="0"/>
                      <a:pt x="9" y="0"/>
                    </a:cubicBezTo>
                    <a:cubicBezTo>
                      <a:pt x="172" y="0"/>
                      <a:pt x="172" y="0"/>
                      <a:pt x="172" y="0"/>
                    </a:cubicBezTo>
                    <a:cubicBezTo>
                      <a:pt x="177" y="0"/>
                      <a:pt x="181" y="6"/>
                      <a:pt x="181" y="13"/>
                    </a:cubicBezTo>
                    <a:lnTo>
                      <a:pt x="181" y="41"/>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5" name="Freeform 52"/>
              <p:cNvSpPr>
                <a:spLocks/>
              </p:cNvSpPr>
              <p:nvPr/>
            </p:nvSpPr>
            <p:spPr bwMode="auto">
              <a:xfrm>
                <a:off x="1095375" y="5907628"/>
                <a:ext cx="222250" cy="247650"/>
              </a:xfrm>
              <a:custGeom>
                <a:avLst/>
                <a:gdLst>
                  <a:gd name="T0" fmla="*/ 0 w 149"/>
                  <a:gd name="T1" fmla="*/ 0 h 165"/>
                  <a:gd name="T2" fmla="*/ 0 w 149"/>
                  <a:gd name="T3" fmla="*/ 123 h 165"/>
                  <a:gd name="T4" fmla="*/ 18 w 149"/>
                  <a:gd name="T5" fmla="*/ 151 h 165"/>
                  <a:gd name="T6" fmla="*/ 26 w 149"/>
                  <a:gd name="T7" fmla="*/ 155 h 165"/>
                  <a:gd name="T8" fmla="*/ 29 w 149"/>
                  <a:gd name="T9" fmla="*/ 156 h 165"/>
                  <a:gd name="T10" fmla="*/ 30 w 149"/>
                  <a:gd name="T11" fmla="*/ 157 h 165"/>
                  <a:gd name="T12" fmla="*/ 38 w 149"/>
                  <a:gd name="T13" fmla="*/ 159 h 165"/>
                  <a:gd name="T14" fmla="*/ 43 w 149"/>
                  <a:gd name="T15" fmla="*/ 161 h 165"/>
                  <a:gd name="T16" fmla="*/ 74 w 149"/>
                  <a:gd name="T17" fmla="*/ 165 h 165"/>
                  <a:gd name="T18" fmla="*/ 106 w 149"/>
                  <a:gd name="T19" fmla="*/ 161 h 165"/>
                  <a:gd name="T20" fmla="*/ 108 w 149"/>
                  <a:gd name="T21" fmla="*/ 160 h 165"/>
                  <a:gd name="T22" fmla="*/ 112 w 149"/>
                  <a:gd name="T23" fmla="*/ 159 h 165"/>
                  <a:gd name="T24" fmla="*/ 116 w 149"/>
                  <a:gd name="T25" fmla="*/ 157 h 165"/>
                  <a:gd name="T26" fmla="*/ 123 w 149"/>
                  <a:gd name="T27" fmla="*/ 155 h 165"/>
                  <a:gd name="T28" fmla="*/ 131 w 149"/>
                  <a:gd name="T29" fmla="*/ 151 h 165"/>
                  <a:gd name="T30" fmla="*/ 149 w 149"/>
                  <a:gd name="T31" fmla="*/ 123 h 165"/>
                  <a:gd name="T32" fmla="*/ 149 w 149"/>
                  <a:gd name="T33" fmla="*/ 0 h 165"/>
                  <a:gd name="T34" fmla="*/ 0 w 149"/>
                  <a:gd name="T3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65">
                    <a:moveTo>
                      <a:pt x="0" y="0"/>
                    </a:moveTo>
                    <a:cubicBezTo>
                      <a:pt x="0" y="123"/>
                      <a:pt x="0" y="123"/>
                      <a:pt x="0" y="123"/>
                    </a:cubicBezTo>
                    <a:cubicBezTo>
                      <a:pt x="0" y="135"/>
                      <a:pt x="7" y="146"/>
                      <a:pt x="18" y="151"/>
                    </a:cubicBezTo>
                    <a:cubicBezTo>
                      <a:pt x="20" y="153"/>
                      <a:pt x="23" y="154"/>
                      <a:pt x="26" y="155"/>
                    </a:cubicBezTo>
                    <a:cubicBezTo>
                      <a:pt x="27" y="156"/>
                      <a:pt x="28" y="156"/>
                      <a:pt x="29" y="156"/>
                    </a:cubicBezTo>
                    <a:cubicBezTo>
                      <a:pt x="30" y="157"/>
                      <a:pt x="30" y="157"/>
                      <a:pt x="30" y="157"/>
                    </a:cubicBezTo>
                    <a:cubicBezTo>
                      <a:pt x="33" y="158"/>
                      <a:pt x="36" y="159"/>
                      <a:pt x="38" y="159"/>
                    </a:cubicBezTo>
                    <a:cubicBezTo>
                      <a:pt x="40" y="160"/>
                      <a:pt x="41" y="160"/>
                      <a:pt x="43" y="161"/>
                    </a:cubicBezTo>
                    <a:cubicBezTo>
                      <a:pt x="53" y="163"/>
                      <a:pt x="63" y="165"/>
                      <a:pt x="74" y="165"/>
                    </a:cubicBezTo>
                    <a:cubicBezTo>
                      <a:pt x="85" y="165"/>
                      <a:pt x="96" y="163"/>
                      <a:pt x="106" y="161"/>
                    </a:cubicBezTo>
                    <a:cubicBezTo>
                      <a:pt x="107" y="160"/>
                      <a:pt x="107" y="160"/>
                      <a:pt x="108" y="160"/>
                    </a:cubicBezTo>
                    <a:cubicBezTo>
                      <a:pt x="109" y="160"/>
                      <a:pt x="110" y="159"/>
                      <a:pt x="112" y="159"/>
                    </a:cubicBezTo>
                    <a:cubicBezTo>
                      <a:pt x="113" y="158"/>
                      <a:pt x="115" y="158"/>
                      <a:pt x="116" y="157"/>
                    </a:cubicBezTo>
                    <a:cubicBezTo>
                      <a:pt x="119" y="157"/>
                      <a:pt x="121" y="156"/>
                      <a:pt x="123" y="155"/>
                    </a:cubicBezTo>
                    <a:cubicBezTo>
                      <a:pt x="126" y="154"/>
                      <a:pt x="129" y="153"/>
                      <a:pt x="131" y="151"/>
                    </a:cubicBezTo>
                    <a:cubicBezTo>
                      <a:pt x="142" y="146"/>
                      <a:pt x="149" y="135"/>
                      <a:pt x="149" y="123"/>
                    </a:cubicBezTo>
                    <a:cubicBezTo>
                      <a:pt x="149" y="0"/>
                      <a:pt x="149" y="0"/>
                      <a:pt x="149" y="0"/>
                    </a:cubicBezTo>
                    <a:lnTo>
                      <a:pt x="0" y="0"/>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6" name="Freeform 53"/>
              <p:cNvSpPr>
                <a:spLocks/>
              </p:cNvSpPr>
              <p:nvPr/>
            </p:nvSpPr>
            <p:spPr bwMode="auto">
              <a:xfrm>
                <a:off x="1095375" y="5804440"/>
                <a:ext cx="222250" cy="214313"/>
              </a:xfrm>
              <a:custGeom>
                <a:avLst/>
                <a:gdLst>
                  <a:gd name="T0" fmla="*/ 149 w 149"/>
                  <a:gd name="T1" fmla="*/ 59 h 142"/>
                  <a:gd name="T2" fmla="*/ 149 w 149"/>
                  <a:gd name="T3" fmla="*/ 142 h 142"/>
                  <a:gd name="T4" fmla="*/ 137 w 149"/>
                  <a:gd name="T5" fmla="*/ 136 h 142"/>
                  <a:gd name="T6" fmla="*/ 135 w 149"/>
                  <a:gd name="T7" fmla="*/ 89 h 142"/>
                  <a:gd name="T8" fmla="*/ 15 w 149"/>
                  <a:gd name="T9" fmla="*/ 72 h 142"/>
                  <a:gd name="T10" fmla="*/ 10 w 149"/>
                  <a:gd name="T11" fmla="*/ 136 h 142"/>
                  <a:gd name="T12" fmla="*/ 0 w 149"/>
                  <a:gd name="T13" fmla="*/ 136 h 142"/>
                  <a:gd name="T14" fmla="*/ 0 w 149"/>
                  <a:gd name="T15" fmla="*/ 59 h 142"/>
                  <a:gd name="T16" fmla="*/ 69 w 149"/>
                  <a:gd name="T17" fmla="*/ 0 h 142"/>
                  <a:gd name="T18" fmla="*/ 81 w 149"/>
                  <a:gd name="T19" fmla="*/ 0 h 142"/>
                  <a:gd name="T20" fmla="*/ 149 w 149"/>
                  <a:gd name="T21" fmla="*/ 5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142">
                    <a:moveTo>
                      <a:pt x="149" y="59"/>
                    </a:moveTo>
                    <a:cubicBezTo>
                      <a:pt x="149" y="142"/>
                      <a:pt x="149" y="142"/>
                      <a:pt x="149" y="142"/>
                    </a:cubicBezTo>
                    <a:cubicBezTo>
                      <a:pt x="137" y="136"/>
                      <a:pt x="137" y="136"/>
                      <a:pt x="137" y="136"/>
                    </a:cubicBezTo>
                    <a:cubicBezTo>
                      <a:pt x="135" y="89"/>
                      <a:pt x="135" y="89"/>
                      <a:pt x="135" y="89"/>
                    </a:cubicBezTo>
                    <a:cubicBezTo>
                      <a:pt x="95" y="95"/>
                      <a:pt x="48" y="90"/>
                      <a:pt x="15" y="72"/>
                    </a:cubicBezTo>
                    <a:cubicBezTo>
                      <a:pt x="10" y="136"/>
                      <a:pt x="10" y="136"/>
                      <a:pt x="10" y="136"/>
                    </a:cubicBezTo>
                    <a:cubicBezTo>
                      <a:pt x="0" y="136"/>
                      <a:pt x="0" y="136"/>
                      <a:pt x="0" y="136"/>
                    </a:cubicBezTo>
                    <a:cubicBezTo>
                      <a:pt x="0" y="59"/>
                      <a:pt x="0" y="59"/>
                      <a:pt x="0" y="59"/>
                    </a:cubicBezTo>
                    <a:cubicBezTo>
                      <a:pt x="0" y="21"/>
                      <a:pt x="31" y="0"/>
                      <a:pt x="69" y="0"/>
                    </a:cubicBezTo>
                    <a:cubicBezTo>
                      <a:pt x="81" y="0"/>
                      <a:pt x="81" y="0"/>
                      <a:pt x="81" y="0"/>
                    </a:cubicBezTo>
                    <a:cubicBezTo>
                      <a:pt x="118" y="0"/>
                      <a:pt x="149" y="21"/>
                      <a:pt x="149" y="59"/>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7" name="Oval 54"/>
              <p:cNvSpPr>
                <a:spLocks noChangeArrowheads="1"/>
              </p:cNvSpPr>
              <p:nvPr/>
            </p:nvSpPr>
            <p:spPr bwMode="auto">
              <a:xfrm>
                <a:off x="1149350" y="5969540"/>
                <a:ext cx="17462" cy="206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8" name="Oval 55"/>
              <p:cNvSpPr>
                <a:spLocks noChangeArrowheads="1"/>
              </p:cNvSpPr>
              <p:nvPr/>
            </p:nvSpPr>
            <p:spPr bwMode="auto">
              <a:xfrm>
                <a:off x="1244600" y="5969540"/>
                <a:ext cx="19050" cy="206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69" name="Freeform 56"/>
              <p:cNvSpPr>
                <a:spLocks/>
              </p:cNvSpPr>
              <p:nvPr/>
            </p:nvSpPr>
            <p:spPr bwMode="auto">
              <a:xfrm>
                <a:off x="1128713" y="5960015"/>
                <a:ext cx="57150" cy="3175"/>
              </a:xfrm>
              <a:custGeom>
                <a:avLst/>
                <a:gdLst>
                  <a:gd name="T0" fmla="*/ 1 w 39"/>
                  <a:gd name="T1" fmla="*/ 3 h 3"/>
                  <a:gd name="T2" fmla="*/ 0 w 39"/>
                  <a:gd name="T3" fmla="*/ 2 h 3"/>
                  <a:gd name="T4" fmla="*/ 1 w 39"/>
                  <a:gd name="T5" fmla="*/ 1 h 3"/>
                  <a:gd name="T6" fmla="*/ 38 w 39"/>
                  <a:gd name="T7" fmla="*/ 0 h 3"/>
                  <a:gd name="T8" fmla="*/ 38 w 39"/>
                  <a:gd name="T9" fmla="*/ 0 h 3"/>
                  <a:gd name="T10" fmla="*/ 39 w 39"/>
                  <a:gd name="T11" fmla="*/ 1 h 3"/>
                  <a:gd name="T12" fmla="*/ 38 w 39"/>
                  <a:gd name="T13" fmla="*/ 2 h 3"/>
                  <a:gd name="T14" fmla="*/ 1 w 39"/>
                  <a:gd name="T15" fmla="*/ 3 h 3"/>
                  <a:gd name="T16" fmla="*/ 1 w 39"/>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
                    <a:moveTo>
                      <a:pt x="1" y="3"/>
                    </a:moveTo>
                    <a:cubicBezTo>
                      <a:pt x="0" y="3"/>
                      <a:pt x="0" y="3"/>
                      <a:pt x="0" y="2"/>
                    </a:cubicBezTo>
                    <a:cubicBezTo>
                      <a:pt x="0" y="1"/>
                      <a:pt x="0" y="1"/>
                      <a:pt x="1" y="1"/>
                    </a:cubicBezTo>
                    <a:cubicBezTo>
                      <a:pt x="38" y="0"/>
                      <a:pt x="38" y="0"/>
                      <a:pt x="38" y="0"/>
                    </a:cubicBezTo>
                    <a:cubicBezTo>
                      <a:pt x="38" y="0"/>
                      <a:pt x="38" y="0"/>
                      <a:pt x="38" y="0"/>
                    </a:cubicBezTo>
                    <a:cubicBezTo>
                      <a:pt x="39" y="0"/>
                      <a:pt x="39" y="0"/>
                      <a:pt x="39" y="1"/>
                    </a:cubicBezTo>
                    <a:cubicBezTo>
                      <a:pt x="39" y="2"/>
                      <a:pt x="39" y="2"/>
                      <a:pt x="38" y="2"/>
                    </a:cubicBezTo>
                    <a:cubicBezTo>
                      <a:pt x="1" y="3"/>
                      <a:pt x="1" y="3"/>
                      <a:pt x="1" y="3"/>
                    </a:cubicBezTo>
                    <a:cubicBezTo>
                      <a:pt x="1" y="3"/>
                      <a:pt x="1" y="3"/>
                      <a:pt x="1" y="3"/>
                    </a:cubicBezTo>
                    <a:close/>
                  </a:path>
                </a:pathLst>
              </a:custGeom>
              <a:solidFill>
                <a:srgbClr val="AA4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0" name="Freeform 57"/>
              <p:cNvSpPr>
                <a:spLocks/>
              </p:cNvSpPr>
              <p:nvPr/>
            </p:nvSpPr>
            <p:spPr bwMode="auto">
              <a:xfrm>
                <a:off x="1225550" y="5960015"/>
                <a:ext cx="58737" cy="3175"/>
              </a:xfrm>
              <a:custGeom>
                <a:avLst/>
                <a:gdLst>
                  <a:gd name="T0" fmla="*/ 38 w 40"/>
                  <a:gd name="T1" fmla="*/ 3 h 3"/>
                  <a:gd name="T2" fmla="*/ 38 w 40"/>
                  <a:gd name="T3" fmla="*/ 3 h 3"/>
                  <a:gd name="T4" fmla="*/ 2 w 40"/>
                  <a:gd name="T5" fmla="*/ 2 h 3"/>
                  <a:gd name="T6" fmla="*/ 0 w 40"/>
                  <a:gd name="T7" fmla="*/ 1 h 3"/>
                  <a:gd name="T8" fmla="*/ 2 w 40"/>
                  <a:gd name="T9" fmla="*/ 0 h 3"/>
                  <a:gd name="T10" fmla="*/ 2 w 40"/>
                  <a:gd name="T11" fmla="*/ 0 h 3"/>
                  <a:gd name="T12" fmla="*/ 38 w 40"/>
                  <a:gd name="T13" fmla="*/ 1 h 3"/>
                  <a:gd name="T14" fmla="*/ 40 w 40"/>
                  <a:gd name="T15" fmla="*/ 2 h 3"/>
                  <a:gd name="T16" fmla="*/ 38 w 40"/>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
                    <a:moveTo>
                      <a:pt x="38" y="3"/>
                    </a:moveTo>
                    <a:cubicBezTo>
                      <a:pt x="38" y="3"/>
                      <a:pt x="38" y="3"/>
                      <a:pt x="38" y="3"/>
                    </a:cubicBezTo>
                    <a:cubicBezTo>
                      <a:pt x="2" y="2"/>
                      <a:pt x="2" y="2"/>
                      <a:pt x="2" y="2"/>
                    </a:cubicBezTo>
                    <a:cubicBezTo>
                      <a:pt x="1" y="2"/>
                      <a:pt x="0" y="2"/>
                      <a:pt x="0" y="1"/>
                    </a:cubicBezTo>
                    <a:cubicBezTo>
                      <a:pt x="0" y="0"/>
                      <a:pt x="1" y="0"/>
                      <a:pt x="2" y="0"/>
                    </a:cubicBezTo>
                    <a:cubicBezTo>
                      <a:pt x="2" y="0"/>
                      <a:pt x="2" y="0"/>
                      <a:pt x="2" y="0"/>
                    </a:cubicBezTo>
                    <a:cubicBezTo>
                      <a:pt x="38" y="1"/>
                      <a:pt x="38" y="1"/>
                      <a:pt x="38" y="1"/>
                    </a:cubicBezTo>
                    <a:cubicBezTo>
                      <a:pt x="39" y="1"/>
                      <a:pt x="40" y="1"/>
                      <a:pt x="40" y="2"/>
                    </a:cubicBezTo>
                    <a:cubicBezTo>
                      <a:pt x="40" y="3"/>
                      <a:pt x="39" y="3"/>
                      <a:pt x="38" y="3"/>
                    </a:cubicBezTo>
                    <a:close/>
                  </a:path>
                </a:pathLst>
              </a:custGeom>
              <a:solidFill>
                <a:srgbClr val="AA4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1" name="Freeform 58"/>
              <p:cNvSpPr>
                <a:spLocks/>
              </p:cNvSpPr>
              <p:nvPr/>
            </p:nvSpPr>
            <p:spPr bwMode="auto">
              <a:xfrm>
                <a:off x="1125538" y="6171153"/>
                <a:ext cx="165100" cy="141288"/>
              </a:xfrm>
              <a:custGeom>
                <a:avLst/>
                <a:gdLst>
                  <a:gd name="T0" fmla="*/ 51 w 104"/>
                  <a:gd name="T1" fmla="*/ 89 h 89"/>
                  <a:gd name="T2" fmla="*/ 104 w 104"/>
                  <a:gd name="T3" fmla="*/ 0 h 89"/>
                  <a:gd name="T4" fmla="*/ 0 w 104"/>
                  <a:gd name="T5" fmla="*/ 1 h 89"/>
                  <a:gd name="T6" fmla="*/ 51 w 104"/>
                  <a:gd name="T7" fmla="*/ 89 h 89"/>
                </a:gdLst>
                <a:ahLst/>
                <a:cxnLst>
                  <a:cxn ang="0">
                    <a:pos x="T0" y="T1"/>
                  </a:cxn>
                  <a:cxn ang="0">
                    <a:pos x="T2" y="T3"/>
                  </a:cxn>
                  <a:cxn ang="0">
                    <a:pos x="T4" y="T5"/>
                  </a:cxn>
                  <a:cxn ang="0">
                    <a:pos x="T6" y="T7"/>
                  </a:cxn>
                </a:cxnLst>
                <a:rect l="0" t="0" r="r" b="b"/>
                <a:pathLst>
                  <a:path w="104" h="89">
                    <a:moveTo>
                      <a:pt x="51" y="89"/>
                    </a:moveTo>
                    <a:lnTo>
                      <a:pt x="104" y="0"/>
                    </a:lnTo>
                    <a:lnTo>
                      <a:pt x="0" y="1"/>
                    </a:lnTo>
                    <a:lnTo>
                      <a:pt x="51" y="89"/>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2" name="Freeform 59"/>
              <p:cNvSpPr>
                <a:spLocks/>
              </p:cNvSpPr>
              <p:nvPr/>
            </p:nvSpPr>
            <p:spPr bwMode="auto">
              <a:xfrm>
                <a:off x="1135063" y="6139403"/>
                <a:ext cx="142875" cy="26988"/>
              </a:xfrm>
              <a:custGeom>
                <a:avLst/>
                <a:gdLst>
                  <a:gd name="T0" fmla="*/ 0 w 97"/>
                  <a:gd name="T1" fmla="*/ 9 h 18"/>
                  <a:gd name="T2" fmla="*/ 1 w 97"/>
                  <a:gd name="T3" fmla="*/ 10 h 18"/>
                  <a:gd name="T4" fmla="*/ 14 w 97"/>
                  <a:gd name="T5" fmla="*/ 14 h 18"/>
                  <a:gd name="T6" fmla="*/ 48 w 97"/>
                  <a:gd name="T7" fmla="*/ 18 h 18"/>
                  <a:gd name="T8" fmla="*/ 83 w 97"/>
                  <a:gd name="T9" fmla="*/ 14 h 18"/>
                  <a:gd name="T10" fmla="*/ 97 w 97"/>
                  <a:gd name="T11" fmla="*/ 9 h 18"/>
                  <a:gd name="T12" fmla="*/ 97 w 97"/>
                  <a:gd name="T13" fmla="*/ 0 h 18"/>
                  <a:gd name="T14" fmla="*/ 83 w 97"/>
                  <a:gd name="T15" fmla="*/ 5 h 18"/>
                  <a:gd name="T16" fmla="*/ 48 w 97"/>
                  <a:gd name="T17" fmla="*/ 9 h 18"/>
                  <a:gd name="T18" fmla="*/ 14 w 97"/>
                  <a:gd name="T19" fmla="*/ 5 h 18"/>
                  <a:gd name="T20" fmla="*/ 0 w 97"/>
                  <a:gd name="T21" fmla="*/ 0 h 18"/>
                  <a:gd name="T22" fmla="*/ 0 w 97"/>
                  <a:gd name="T2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
                    <a:moveTo>
                      <a:pt x="0" y="9"/>
                    </a:moveTo>
                    <a:cubicBezTo>
                      <a:pt x="0" y="9"/>
                      <a:pt x="0" y="10"/>
                      <a:pt x="1" y="10"/>
                    </a:cubicBezTo>
                    <a:cubicBezTo>
                      <a:pt x="5" y="11"/>
                      <a:pt x="10" y="13"/>
                      <a:pt x="14" y="14"/>
                    </a:cubicBezTo>
                    <a:cubicBezTo>
                      <a:pt x="25" y="17"/>
                      <a:pt x="37" y="18"/>
                      <a:pt x="48" y="18"/>
                    </a:cubicBezTo>
                    <a:cubicBezTo>
                      <a:pt x="60" y="18"/>
                      <a:pt x="72" y="17"/>
                      <a:pt x="83" y="14"/>
                    </a:cubicBezTo>
                    <a:cubicBezTo>
                      <a:pt x="88" y="13"/>
                      <a:pt x="92" y="11"/>
                      <a:pt x="97" y="9"/>
                    </a:cubicBezTo>
                    <a:cubicBezTo>
                      <a:pt x="97" y="0"/>
                      <a:pt x="97" y="0"/>
                      <a:pt x="97" y="0"/>
                    </a:cubicBezTo>
                    <a:cubicBezTo>
                      <a:pt x="97" y="0"/>
                      <a:pt x="87" y="4"/>
                      <a:pt x="83" y="5"/>
                    </a:cubicBezTo>
                    <a:cubicBezTo>
                      <a:pt x="72" y="8"/>
                      <a:pt x="60" y="9"/>
                      <a:pt x="48" y="9"/>
                    </a:cubicBezTo>
                    <a:cubicBezTo>
                      <a:pt x="37" y="9"/>
                      <a:pt x="25" y="8"/>
                      <a:pt x="14" y="5"/>
                    </a:cubicBezTo>
                    <a:cubicBezTo>
                      <a:pt x="9" y="4"/>
                      <a:pt x="5" y="2"/>
                      <a:pt x="0" y="0"/>
                    </a:cubicBezTo>
                    <a:lnTo>
                      <a:pt x="0" y="9"/>
                    </a:lnTo>
                    <a:close/>
                  </a:path>
                </a:pathLst>
              </a:custGeom>
              <a:solidFill>
                <a:srgbClr val="DDB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3" name="Freeform 60"/>
              <p:cNvSpPr>
                <a:spLocks/>
              </p:cNvSpPr>
              <p:nvPr/>
            </p:nvSpPr>
            <p:spPr bwMode="auto">
              <a:xfrm>
                <a:off x="1274763" y="6167978"/>
                <a:ext cx="15875" cy="4763"/>
              </a:xfrm>
              <a:custGeom>
                <a:avLst/>
                <a:gdLst>
                  <a:gd name="T0" fmla="*/ 0 w 10"/>
                  <a:gd name="T1" fmla="*/ 2 h 3"/>
                  <a:gd name="T2" fmla="*/ 7 w 10"/>
                  <a:gd name="T3" fmla="*/ 3 h 3"/>
                  <a:gd name="T4" fmla="*/ 10 w 10"/>
                  <a:gd name="T5" fmla="*/ 2 h 3"/>
                  <a:gd name="T6" fmla="*/ 0 w 10"/>
                  <a:gd name="T7" fmla="*/ 0 h 3"/>
                  <a:gd name="T8" fmla="*/ 0 w 10"/>
                  <a:gd name="T9" fmla="*/ 2 h 3"/>
                </a:gdLst>
                <a:ahLst/>
                <a:cxnLst>
                  <a:cxn ang="0">
                    <a:pos x="T0" y="T1"/>
                  </a:cxn>
                  <a:cxn ang="0">
                    <a:pos x="T2" y="T3"/>
                  </a:cxn>
                  <a:cxn ang="0">
                    <a:pos x="T4" y="T5"/>
                  </a:cxn>
                  <a:cxn ang="0">
                    <a:pos x="T6" y="T7"/>
                  </a:cxn>
                  <a:cxn ang="0">
                    <a:pos x="T8" y="T9"/>
                  </a:cxn>
                </a:cxnLst>
                <a:rect l="0" t="0" r="r" b="b"/>
                <a:pathLst>
                  <a:path w="10" h="3">
                    <a:moveTo>
                      <a:pt x="0" y="2"/>
                    </a:moveTo>
                    <a:lnTo>
                      <a:pt x="7" y="3"/>
                    </a:lnTo>
                    <a:lnTo>
                      <a:pt x="10" y="2"/>
                    </a:lnTo>
                    <a:lnTo>
                      <a:pt x="0" y="0"/>
                    </a:lnTo>
                    <a:lnTo>
                      <a:pt x="0" y="2"/>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4" name="Freeform 61"/>
              <p:cNvSpPr>
                <a:spLocks/>
              </p:cNvSpPr>
              <p:nvPr/>
            </p:nvSpPr>
            <p:spPr bwMode="auto">
              <a:xfrm>
                <a:off x="1125538" y="6171153"/>
                <a:ext cx="14287" cy="6350"/>
              </a:xfrm>
              <a:custGeom>
                <a:avLst/>
                <a:gdLst>
                  <a:gd name="T0" fmla="*/ 8 w 9"/>
                  <a:gd name="T1" fmla="*/ 0 h 4"/>
                  <a:gd name="T2" fmla="*/ 0 w 9"/>
                  <a:gd name="T3" fmla="*/ 1 h 4"/>
                  <a:gd name="T4" fmla="*/ 7 w 9"/>
                  <a:gd name="T5" fmla="*/ 4 h 4"/>
                  <a:gd name="T6" fmla="*/ 9 w 9"/>
                  <a:gd name="T7" fmla="*/ 2 h 4"/>
                  <a:gd name="T8" fmla="*/ 8 w 9"/>
                  <a:gd name="T9" fmla="*/ 0 h 4"/>
                </a:gdLst>
                <a:ahLst/>
                <a:cxnLst>
                  <a:cxn ang="0">
                    <a:pos x="T0" y="T1"/>
                  </a:cxn>
                  <a:cxn ang="0">
                    <a:pos x="T2" y="T3"/>
                  </a:cxn>
                  <a:cxn ang="0">
                    <a:pos x="T4" y="T5"/>
                  </a:cxn>
                  <a:cxn ang="0">
                    <a:pos x="T6" y="T7"/>
                  </a:cxn>
                  <a:cxn ang="0">
                    <a:pos x="T8" y="T9"/>
                  </a:cxn>
                </a:cxnLst>
                <a:rect l="0" t="0" r="r" b="b"/>
                <a:pathLst>
                  <a:path w="9" h="4">
                    <a:moveTo>
                      <a:pt x="8" y="0"/>
                    </a:moveTo>
                    <a:lnTo>
                      <a:pt x="0" y="1"/>
                    </a:lnTo>
                    <a:lnTo>
                      <a:pt x="7" y="4"/>
                    </a:lnTo>
                    <a:lnTo>
                      <a:pt x="9" y="2"/>
                    </a:lnTo>
                    <a:lnTo>
                      <a:pt x="8" y="0"/>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5" name="Freeform 62"/>
              <p:cNvSpPr>
                <a:spLocks/>
              </p:cNvSpPr>
              <p:nvPr/>
            </p:nvSpPr>
            <p:spPr bwMode="auto">
              <a:xfrm>
                <a:off x="1206500" y="6045740"/>
                <a:ext cx="31750" cy="15875"/>
              </a:xfrm>
              <a:custGeom>
                <a:avLst/>
                <a:gdLst>
                  <a:gd name="T0" fmla="*/ 0 w 22"/>
                  <a:gd name="T1" fmla="*/ 0 h 11"/>
                  <a:gd name="T2" fmla="*/ 0 w 22"/>
                  <a:gd name="T3" fmla="*/ 11 h 11"/>
                  <a:gd name="T4" fmla="*/ 7 w 22"/>
                  <a:gd name="T5" fmla="*/ 9 h 11"/>
                  <a:gd name="T6" fmla="*/ 17 w 22"/>
                  <a:gd name="T7" fmla="*/ 5 h 11"/>
                  <a:gd name="T8" fmla="*/ 22 w 22"/>
                  <a:gd name="T9" fmla="*/ 0 h 11"/>
                  <a:gd name="T10" fmla="*/ 0 w 22"/>
                  <a:gd name="T11" fmla="*/ 0 h 11"/>
                </a:gdLst>
                <a:ahLst/>
                <a:cxnLst>
                  <a:cxn ang="0">
                    <a:pos x="T0" y="T1"/>
                  </a:cxn>
                  <a:cxn ang="0">
                    <a:pos x="T2" y="T3"/>
                  </a:cxn>
                  <a:cxn ang="0">
                    <a:pos x="T4" y="T5"/>
                  </a:cxn>
                  <a:cxn ang="0">
                    <a:pos x="T6" y="T7"/>
                  </a:cxn>
                  <a:cxn ang="0">
                    <a:pos x="T8" y="T9"/>
                  </a:cxn>
                  <a:cxn ang="0">
                    <a:pos x="T10" y="T11"/>
                  </a:cxn>
                </a:cxnLst>
                <a:rect l="0" t="0" r="r" b="b"/>
                <a:pathLst>
                  <a:path w="22" h="11">
                    <a:moveTo>
                      <a:pt x="0" y="0"/>
                    </a:moveTo>
                    <a:cubicBezTo>
                      <a:pt x="0" y="11"/>
                      <a:pt x="0" y="11"/>
                      <a:pt x="0" y="11"/>
                    </a:cubicBezTo>
                    <a:cubicBezTo>
                      <a:pt x="2" y="11"/>
                      <a:pt x="5" y="10"/>
                      <a:pt x="7" y="9"/>
                    </a:cubicBezTo>
                    <a:cubicBezTo>
                      <a:pt x="9" y="6"/>
                      <a:pt x="12" y="5"/>
                      <a:pt x="17" y="5"/>
                    </a:cubicBezTo>
                    <a:cubicBezTo>
                      <a:pt x="20" y="5"/>
                      <a:pt x="22" y="3"/>
                      <a:pt x="22" y="0"/>
                    </a:cubicBezTo>
                    <a:lnTo>
                      <a:pt x="0" y="0"/>
                    </a:lnTo>
                    <a:close/>
                  </a:path>
                </a:pathLst>
              </a:custGeom>
              <a:solidFill>
                <a:srgbClr val="C09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6" name="Freeform 63"/>
              <p:cNvSpPr>
                <a:spLocks/>
              </p:cNvSpPr>
              <p:nvPr/>
            </p:nvSpPr>
            <p:spPr bwMode="auto">
              <a:xfrm>
                <a:off x="1173163" y="6045740"/>
                <a:ext cx="33337" cy="15875"/>
              </a:xfrm>
              <a:custGeom>
                <a:avLst/>
                <a:gdLst>
                  <a:gd name="T0" fmla="*/ 22 w 22"/>
                  <a:gd name="T1" fmla="*/ 0 h 11"/>
                  <a:gd name="T2" fmla="*/ 22 w 22"/>
                  <a:gd name="T3" fmla="*/ 11 h 11"/>
                  <a:gd name="T4" fmla="*/ 16 w 22"/>
                  <a:gd name="T5" fmla="*/ 9 h 11"/>
                  <a:gd name="T6" fmla="*/ 6 w 22"/>
                  <a:gd name="T7" fmla="*/ 5 h 11"/>
                  <a:gd name="T8" fmla="*/ 0 w 22"/>
                  <a:gd name="T9" fmla="*/ 0 h 11"/>
                  <a:gd name="T10" fmla="*/ 22 w 22"/>
                  <a:gd name="T11" fmla="*/ 0 h 11"/>
                </a:gdLst>
                <a:ahLst/>
                <a:cxnLst>
                  <a:cxn ang="0">
                    <a:pos x="T0" y="T1"/>
                  </a:cxn>
                  <a:cxn ang="0">
                    <a:pos x="T2" y="T3"/>
                  </a:cxn>
                  <a:cxn ang="0">
                    <a:pos x="T4" y="T5"/>
                  </a:cxn>
                  <a:cxn ang="0">
                    <a:pos x="T6" y="T7"/>
                  </a:cxn>
                  <a:cxn ang="0">
                    <a:pos x="T8" y="T9"/>
                  </a:cxn>
                  <a:cxn ang="0">
                    <a:pos x="T10" y="T11"/>
                  </a:cxn>
                </a:cxnLst>
                <a:rect l="0" t="0" r="r" b="b"/>
                <a:pathLst>
                  <a:path w="22" h="11">
                    <a:moveTo>
                      <a:pt x="22" y="0"/>
                    </a:moveTo>
                    <a:cubicBezTo>
                      <a:pt x="22" y="11"/>
                      <a:pt x="22" y="11"/>
                      <a:pt x="22" y="11"/>
                    </a:cubicBezTo>
                    <a:cubicBezTo>
                      <a:pt x="20" y="11"/>
                      <a:pt x="18" y="10"/>
                      <a:pt x="16" y="9"/>
                    </a:cubicBezTo>
                    <a:cubicBezTo>
                      <a:pt x="14" y="6"/>
                      <a:pt x="10" y="5"/>
                      <a:pt x="6" y="5"/>
                    </a:cubicBezTo>
                    <a:cubicBezTo>
                      <a:pt x="3" y="5"/>
                      <a:pt x="0" y="3"/>
                      <a:pt x="0" y="0"/>
                    </a:cubicBezTo>
                    <a:lnTo>
                      <a:pt x="22" y="0"/>
                    </a:lnTo>
                    <a:close/>
                  </a:path>
                </a:pathLst>
              </a:custGeom>
              <a:solidFill>
                <a:srgbClr val="C09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7" name="Freeform 64"/>
              <p:cNvSpPr>
                <a:spLocks/>
              </p:cNvSpPr>
              <p:nvPr/>
            </p:nvSpPr>
            <p:spPr bwMode="auto">
              <a:xfrm>
                <a:off x="1173163" y="5987003"/>
                <a:ext cx="33337" cy="58738"/>
              </a:xfrm>
              <a:custGeom>
                <a:avLst/>
                <a:gdLst>
                  <a:gd name="T0" fmla="*/ 22 w 22"/>
                  <a:gd name="T1" fmla="*/ 0 h 39"/>
                  <a:gd name="T2" fmla="*/ 22 w 22"/>
                  <a:gd name="T3" fmla="*/ 39 h 39"/>
                  <a:gd name="T4" fmla="*/ 0 w 22"/>
                  <a:gd name="T5" fmla="*/ 39 h 39"/>
                  <a:gd name="T6" fmla="*/ 6 w 22"/>
                  <a:gd name="T7" fmla="*/ 34 h 39"/>
                  <a:gd name="T8" fmla="*/ 6 w 22"/>
                  <a:gd name="T9" fmla="*/ 34 h 39"/>
                  <a:gd name="T10" fmla="*/ 14 w 22"/>
                  <a:gd name="T11" fmla="*/ 8 h 39"/>
                  <a:gd name="T12" fmla="*/ 22 w 2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2" h="39">
                    <a:moveTo>
                      <a:pt x="22" y="0"/>
                    </a:moveTo>
                    <a:cubicBezTo>
                      <a:pt x="22" y="0"/>
                      <a:pt x="22" y="39"/>
                      <a:pt x="22" y="39"/>
                    </a:cubicBezTo>
                    <a:cubicBezTo>
                      <a:pt x="0" y="39"/>
                      <a:pt x="0" y="39"/>
                      <a:pt x="0" y="39"/>
                    </a:cubicBezTo>
                    <a:cubicBezTo>
                      <a:pt x="0" y="36"/>
                      <a:pt x="3" y="34"/>
                      <a:pt x="6" y="34"/>
                    </a:cubicBezTo>
                    <a:cubicBezTo>
                      <a:pt x="6" y="34"/>
                      <a:pt x="6" y="34"/>
                      <a:pt x="6" y="34"/>
                    </a:cubicBezTo>
                    <a:cubicBezTo>
                      <a:pt x="10" y="29"/>
                      <a:pt x="14" y="17"/>
                      <a:pt x="14" y="8"/>
                    </a:cubicBezTo>
                    <a:cubicBezTo>
                      <a:pt x="14" y="1"/>
                      <a:pt x="21" y="0"/>
                      <a:pt x="22" y="0"/>
                    </a:cubicBezTo>
                    <a:close/>
                  </a:path>
                </a:pathLst>
              </a:custGeom>
              <a:solidFill>
                <a:srgbClr val="DDB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8" name="Freeform 65"/>
              <p:cNvSpPr>
                <a:spLocks/>
              </p:cNvSpPr>
              <p:nvPr/>
            </p:nvSpPr>
            <p:spPr bwMode="auto">
              <a:xfrm>
                <a:off x="1176338" y="6101303"/>
                <a:ext cx="55562" cy="9525"/>
              </a:xfrm>
              <a:custGeom>
                <a:avLst/>
                <a:gdLst>
                  <a:gd name="T0" fmla="*/ 36 w 38"/>
                  <a:gd name="T1" fmla="*/ 5 h 7"/>
                  <a:gd name="T2" fmla="*/ 19 w 38"/>
                  <a:gd name="T3" fmla="*/ 7 h 7"/>
                  <a:gd name="T4" fmla="*/ 2 w 38"/>
                  <a:gd name="T5" fmla="*/ 5 h 7"/>
                  <a:gd name="T6" fmla="*/ 1 w 38"/>
                  <a:gd name="T7" fmla="*/ 2 h 7"/>
                  <a:gd name="T8" fmla="*/ 3 w 38"/>
                  <a:gd name="T9" fmla="*/ 1 h 7"/>
                  <a:gd name="T10" fmla="*/ 35 w 38"/>
                  <a:gd name="T11" fmla="*/ 1 h 7"/>
                  <a:gd name="T12" fmla="*/ 38 w 38"/>
                  <a:gd name="T13" fmla="*/ 2 h 7"/>
                  <a:gd name="T14" fmla="*/ 36 w 3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7">
                    <a:moveTo>
                      <a:pt x="36" y="5"/>
                    </a:moveTo>
                    <a:cubicBezTo>
                      <a:pt x="29" y="7"/>
                      <a:pt x="24" y="7"/>
                      <a:pt x="19" y="7"/>
                    </a:cubicBezTo>
                    <a:cubicBezTo>
                      <a:pt x="14" y="7"/>
                      <a:pt x="9" y="7"/>
                      <a:pt x="2" y="5"/>
                    </a:cubicBezTo>
                    <a:cubicBezTo>
                      <a:pt x="1" y="5"/>
                      <a:pt x="0" y="4"/>
                      <a:pt x="1" y="2"/>
                    </a:cubicBezTo>
                    <a:cubicBezTo>
                      <a:pt x="1" y="1"/>
                      <a:pt x="2" y="0"/>
                      <a:pt x="3" y="1"/>
                    </a:cubicBezTo>
                    <a:cubicBezTo>
                      <a:pt x="15" y="3"/>
                      <a:pt x="23" y="3"/>
                      <a:pt x="35" y="1"/>
                    </a:cubicBezTo>
                    <a:cubicBezTo>
                      <a:pt x="36" y="0"/>
                      <a:pt x="37" y="1"/>
                      <a:pt x="38" y="2"/>
                    </a:cubicBezTo>
                    <a:cubicBezTo>
                      <a:pt x="38" y="4"/>
                      <a:pt x="37" y="5"/>
                      <a:pt x="36" y="5"/>
                    </a:cubicBezTo>
                    <a:close/>
                  </a:path>
                </a:pathLst>
              </a:custGeom>
              <a:solidFill>
                <a:srgbClr val="CC8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9" name="Freeform 66"/>
              <p:cNvSpPr>
                <a:spLocks noEditPoints="1"/>
              </p:cNvSpPr>
              <p:nvPr/>
            </p:nvSpPr>
            <p:spPr bwMode="auto">
              <a:xfrm>
                <a:off x="1152525" y="6063203"/>
                <a:ext cx="103187" cy="98425"/>
              </a:xfrm>
              <a:custGeom>
                <a:avLst/>
                <a:gdLst>
                  <a:gd name="T0" fmla="*/ 68 w 70"/>
                  <a:gd name="T1" fmla="*/ 32 h 66"/>
                  <a:gd name="T2" fmla="*/ 35 w 70"/>
                  <a:gd name="T3" fmla="*/ 0 h 66"/>
                  <a:gd name="T4" fmla="*/ 2 w 70"/>
                  <a:gd name="T5" fmla="*/ 32 h 66"/>
                  <a:gd name="T6" fmla="*/ 0 w 70"/>
                  <a:gd name="T7" fmla="*/ 44 h 66"/>
                  <a:gd name="T8" fmla="*/ 0 w 70"/>
                  <a:gd name="T9" fmla="*/ 55 h 66"/>
                  <a:gd name="T10" fmla="*/ 0 w 70"/>
                  <a:gd name="T11" fmla="*/ 55 h 66"/>
                  <a:gd name="T12" fmla="*/ 1 w 70"/>
                  <a:gd name="T13" fmla="*/ 60 h 66"/>
                  <a:gd name="T14" fmla="*/ 24 w 70"/>
                  <a:gd name="T15" fmla="*/ 65 h 66"/>
                  <a:gd name="T16" fmla="*/ 24 w 70"/>
                  <a:gd name="T17" fmla="*/ 65 h 66"/>
                  <a:gd name="T18" fmla="*/ 33 w 70"/>
                  <a:gd name="T19" fmla="*/ 66 h 66"/>
                  <a:gd name="T20" fmla="*/ 35 w 70"/>
                  <a:gd name="T21" fmla="*/ 66 h 66"/>
                  <a:gd name="T22" fmla="*/ 49 w 70"/>
                  <a:gd name="T23" fmla="*/ 65 h 66"/>
                  <a:gd name="T24" fmla="*/ 54 w 70"/>
                  <a:gd name="T25" fmla="*/ 64 h 66"/>
                  <a:gd name="T26" fmla="*/ 70 w 70"/>
                  <a:gd name="T27" fmla="*/ 61 h 66"/>
                  <a:gd name="T28" fmla="*/ 70 w 70"/>
                  <a:gd name="T29" fmla="*/ 56 h 66"/>
                  <a:gd name="T30" fmla="*/ 70 w 70"/>
                  <a:gd name="T31" fmla="*/ 56 h 66"/>
                  <a:gd name="T32" fmla="*/ 70 w 70"/>
                  <a:gd name="T33" fmla="*/ 44 h 66"/>
                  <a:gd name="T34" fmla="*/ 68 w 70"/>
                  <a:gd name="T35" fmla="*/ 32 h 66"/>
                  <a:gd name="T36" fmla="*/ 35 w 70"/>
                  <a:gd name="T37" fmla="*/ 15 h 66"/>
                  <a:gd name="T38" fmla="*/ 56 w 70"/>
                  <a:gd name="T39" fmla="*/ 32 h 66"/>
                  <a:gd name="T40" fmla="*/ 56 w 70"/>
                  <a:gd name="T41" fmla="*/ 39 h 66"/>
                  <a:gd name="T42" fmla="*/ 56 w 70"/>
                  <a:gd name="T43" fmla="*/ 42 h 66"/>
                  <a:gd name="T44" fmla="*/ 35 w 70"/>
                  <a:gd name="T45" fmla="*/ 37 h 66"/>
                  <a:gd name="T46" fmla="*/ 14 w 70"/>
                  <a:gd name="T47" fmla="*/ 42 h 66"/>
                  <a:gd name="T48" fmla="*/ 14 w 70"/>
                  <a:gd name="T49" fmla="*/ 39 h 66"/>
                  <a:gd name="T50" fmla="*/ 14 w 70"/>
                  <a:gd name="T51" fmla="*/ 32 h 66"/>
                  <a:gd name="T52" fmla="*/ 35 w 70"/>
                  <a:gd name="T53"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6">
                    <a:moveTo>
                      <a:pt x="68" y="32"/>
                    </a:moveTo>
                    <a:cubicBezTo>
                      <a:pt x="64" y="16"/>
                      <a:pt x="51" y="0"/>
                      <a:pt x="35" y="0"/>
                    </a:cubicBezTo>
                    <a:cubicBezTo>
                      <a:pt x="20" y="0"/>
                      <a:pt x="6" y="16"/>
                      <a:pt x="2" y="32"/>
                    </a:cubicBezTo>
                    <a:cubicBezTo>
                      <a:pt x="1" y="36"/>
                      <a:pt x="0" y="40"/>
                      <a:pt x="0" y="44"/>
                    </a:cubicBezTo>
                    <a:cubicBezTo>
                      <a:pt x="0" y="44"/>
                      <a:pt x="0" y="50"/>
                      <a:pt x="0" y="55"/>
                    </a:cubicBezTo>
                    <a:cubicBezTo>
                      <a:pt x="0" y="55"/>
                      <a:pt x="0" y="55"/>
                      <a:pt x="0" y="55"/>
                    </a:cubicBezTo>
                    <a:cubicBezTo>
                      <a:pt x="0" y="58"/>
                      <a:pt x="0" y="60"/>
                      <a:pt x="1" y="60"/>
                    </a:cubicBezTo>
                    <a:cubicBezTo>
                      <a:pt x="8" y="63"/>
                      <a:pt x="16" y="64"/>
                      <a:pt x="24" y="65"/>
                    </a:cubicBezTo>
                    <a:cubicBezTo>
                      <a:pt x="24" y="65"/>
                      <a:pt x="24" y="65"/>
                      <a:pt x="24" y="65"/>
                    </a:cubicBezTo>
                    <a:cubicBezTo>
                      <a:pt x="27" y="65"/>
                      <a:pt x="30" y="65"/>
                      <a:pt x="33" y="66"/>
                    </a:cubicBezTo>
                    <a:cubicBezTo>
                      <a:pt x="34" y="66"/>
                      <a:pt x="35" y="66"/>
                      <a:pt x="35" y="66"/>
                    </a:cubicBezTo>
                    <a:cubicBezTo>
                      <a:pt x="40" y="66"/>
                      <a:pt x="44" y="65"/>
                      <a:pt x="49" y="65"/>
                    </a:cubicBezTo>
                    <a:cubicBezTo>
                      <a:pt x="50" y="65"/>
                      <a:pt x="52" y="64"/>
                      <a:pt x="54" y="64"/>
                    </a:cubicBezTo>
                    <a:cubicBezTo>
                      <a:pt x="59" y="63"/>
                      <a:pt x="64" y="62"/>
                      <a:pt x="70" y="61"/>
                    </a:cubicBezTo>
                    <a:cubicBezTo>
                      <a:pt x="70" y="60"/>
                      <a:pt x="70" y="59"/>
                      <a:pt x="70" y="56"/>
                    </a:cubicBezTo>
                    <a:cubicBezTo>
                      <a:pt x="70" y="56"/>
                      <a:pt x="70" y="56"/>
                      <a:pt x="70" y="56"/>
                    </a:cubicBezTo>
                    <a:cubicBezTo>
                      <a:pt x="70" y="53"/>
                      <a:pt x="70" y="49"/>
                      <a:pt x="70" y="44"/>
                    </a:cubicBezTo>
                    <a:cubicBezTo>
                      <a:pt x="70" y="40"/>
                      <a:pt x="69" y="36"/>
                      <a:pt x="68" y="32"/>
                    </a:cubicBezTo>
                    <a:close/>
                    <a:moveTo>
                      <a:pt x="35" y="15"/>
                    </a:moveTo>
                    <a:cubicBezTo>
                      <a:pt x="51" y="15"/>
                      <a:pt x="55" y="23"/>
                      <a:pt x="56" y="32"/>
                    </a:cubicBezTo>
                    <a:cubicBezTo>
                      <a:pt x="56" y="34"/>
                      <a:pt x="56" y="37"/>
                      <a:pt x="56" y="39"/>
                    </a:cubicBezTo>
                    <a:cubicBezTo>
                      <a:pt x="56" y="39"/>
                      <a:pt x="56" y="42"/>
                      <a:pt x="56" y="42"/>
                    </a:cubicBezTo>
                    <a:cubicBezTo>
                      <a:pt x="49" y="44"/>
                      <a:pt x="42" y="37"/>
                      <a:pt x="35" y="37"/>
                    </a:cubicBezTo>
                    <a:cubicBezTo>
                      <a:pt x="28" y="37"/>
                      <a:pt x="21" y="44"/>
                      <a:pt x="14" y="42"/>
                    </a:cubicBezTo>
                    <a:cubicBezTo>
                      <a:pt x="14" y="42"/>
                      <a:pt x="14" y="39"/>
                      <a:pt x="14" y="39"/>
                    </a:cubicBezTo>
                    <a:cubicBezTo>
                      <a:pt x="14" y="37"/>
                      <a:pt x="14" y="34"/>
                      <a:pt x="14" y="32"/>
                    </a:cubicBezTo>
                    <a:cubicBezTo>
                      <a:pt x="15" y="23"/>
                      <a:pt x="19" y="15"/>
                      <a:pt x="35" y="15"/>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0" name="Freeform 67"/>
              <p:cNvSpPr>
                <a:spLocks/>
              </p:cNvSpPr>
              <p:nvPr/>
            </p:nvSpPr>
            <p:spPr bwMode="auto">
              <a:xfrm>
                <a:off x="755650" y="6364828"/>
                <a:ext cx="92075" cy="95250"/>
              </a:xfrm>
              <a:custGeom>
                <a:avLst/>
                <a:gdLst>
                  <a:gd name="T0" fmla="*/ 53 w 62"/>
                  <a:gd name="T1" fmla="*/ 14 h 64"/>
                  <a:gd name="T2" fmla="*/ 49 w 62"/>
                  <a:gd name="T3" fmla="*/ 54 h 64"/>
                  <a:gd name="T4" fmla="*/ 10 w 62"/>
                  <a:gd name="T5" fmla="*/ 50 h 64"/>
                  <a:gd name="T6" fmla="*/ 14 w 62"/>
                  <a:gd name="T7" fmla="*/ 10 h 64"/>
                  <a:gd name="T8" fmla="*/ 53 w 62"/>
                  <a:gd name="T9" fmla="*/ 14 h 64"/>
                </a:gdLst>
                <a:ahLst/>
                <a:cxnLst>
                  <a:cxn ang="0">
                    <a:pos x="T0" y="T1"/>
                  </a:cxn>
                  <a:cxn ang="0">
                    <a:pos x="T2" y="T3"/>
                  </a:cxn>
                  <a:cxn ang="0">
                    <a:pos x="T4" y="T5"/>
                  </a:cxn>
                  <a:cxn ang="0">
                    <a:pos x="T6" y="T7"/>
                  </a:cxn>
                  <a:cxn ang="0">
                    <a:pos x="T8" y="T9"/>
                  </a:cxn>
                </a:cxnLst>
                <a:rect l="0" t="0" r="r" b="b"/>
                <a:pathLst>
                  <a:path w="62" h="64">
                    <a:moveTo>
                      <a:pt x="53" y="14"/>
                    </a:moveTo>
                    <a:cubicBezTo>
                      <a:pt x="62" y="26"/>
                      <a:pt x="61" y="44"/>
                      <a:pt x="49" y="54"/>
                    </a:cubicBezTo>
                    <a:cubicBezTo>
                      <a:pt x="37" y="64"/>
                      <a:pt x="19" y="62"/>
                      <a:pt x="10" y="50"/>
                    </a:cubicBezTo>
                    <a:cubicBezTo>
                      <a:pt x="0" y="37"/>
                      <a:pt x="2" y="19"/>
                      <a:pt x="14" y="10"/>
                    </a:cubicBezTo>
                    <a:cubicBezTo>
                      <a:pt x="26" y="0"/>
                      <a:pt x="43" y="2"/>
                      <a:pt x="53" y="14"/>
                    </a:cubicBez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1" name="Freeform 68"/>
              <p:cNvSpPr>
                <a:spLocks/>
              </p:cNvSpPr>
              <p:nvPr/>
            </p:nvSpPr>
            <p:spPr bwMode="auto">
              <a:xfrm>
                <a:off x="688975" y="6374353"/>
                <a:ext cx="153987" cy="285750"/>
              </a:xfrm>
              <a:custGeom>
                <a:avLst/>
                <a:gdLst>
                  <a:gd name="T0" fmla="*/ 103 w 104"/>
                  <a:gd name="T1" fmla="*/ 42 h 191"/>
                  <a:gd name="T2" fmla="*/ 93 w 104"/>
                  <a:gd name="T3" fmla="*/ 69 h 191"/>
                  <a:gd name="T4" fmla="*/ 56 w 104"/>
                  <a:gd name="T5" fmla="*/ 191 h 191"/>
                  <a:gd name="T6" fmla="*/ 37 w 104"/>
                  <a:gd name="T7" fmla="*/ 184 h 191"/>
                  <a:gd name="T8" fmla="*/ 36 w 104"/>
                  <a:gd name="T9" fmla="*/ 183 h 191"/>
                  <a:gd name="T10" fmla="*/ 14 w 104"/>
                  <a:gd name="T11" fmla="*/ 173 h 191"/>
                  <a:gd name="T12" fmla="*/ 0 w 104"/>
                  <a:gd name="T13" fmla="*/ 166 h 191"/>
                  <a:gd name="T14" fmla="*/ 36 w 104"/>
                  <a:gd name="T15" fmla="*/ 51 h 191"/>
                  <a:gd name="T16" fmla="*/ 36 w 104"/>
                  <a:gd name="T17" fmla="*/ 49 h 191"/>
                  <a:gd name="T18" fmla="*/ 37 w 104"/>
                  <a:gd name="T19" fmla="*/ 47 h 191"/>
                  <a:gd name="T20" fmla="*/ 45 w 104"/>
                  <a:gd name="T21" fmla="*/ 23 h 191"/>
                  <a:gd name="T22" fmla="*/ 52 w 104"/>
                  <a:gd name="T23" fmla="*/ 12 h 191"/>
                  <a:gd name="T24" fmla="*/ 52 w 104"/>
                  <a:gd name="T25" fmla="*/ 12 h 191"/>
                  <a:gd name="T26" fmla="*/ 52 w 104"/>
                  <a:gd name="T27" fmla="*/ 12 h 191"/>
                  <a:gd name="T28" fmla="*/ 83 w 104"/>
                  <a:gd name="T29" fmla="*/ 4 h 191"/>
                  <a:gd name="T30" fmla="*/ 100 w 104"/>
                  <a:gd name="T31" fmla="*/ 17 h 191"/>
                  <a:gd name="T32" fmla="*/ 104 w 104"/>
                  <a:gd name="T33" fmla="*/ 29 h 191"/>
                  <a:gd name="T34" fmla="*/ 104 w 104"/>
                  <a:gd name="T35" fmla="*/ 29 h 191"/>
                  <a:gd name="T36" fmla="*/ 103 w 104"/>
                  <a:gd name="T37" fmla="*/ 4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91">
                    <a:moveTo>
                      <a:pt x="103" y="42"/>
                    </a:moveTo>
                    <a:cubicBezTo>
                      <a:pt x="100" y="50"/>
                      <a:pt x="97" y="59"/>
                      <a:pt x="93" y="69"/>
                    </a:cubicBezTo>
                    <a:cubicBezTo>
                      <a:pt x="82" y="102"/>
                      <a:pt x="67" y="146"/>
                      <a:pt x="56" y="191"/>
                    </a:cubicBezTo>
                    <a:cubicBezTo>
                      <a:pt x="50" y="189"/>
                      <a:pt x="43" y="187"/>
                      <a:pt x="37" y="184"/>
                    </a:cubicBezTo>
                    <a:cubicBezTo>
                      <a:pt x="37" y="184"/>
                      <a:pt x="36" y="184"/>
                      <a:pt x="36" y="183"/>
                    </a:cubicBezTo>
                    <a:cubicBezTo>
                      <a:pt x="28" y="180"/>
                      <a:pt x="21" y="177"/>
                      <a:pt x="14" y="173"/>
                    </a:cubicBezTo>
                    <a:cubicBezTo>
                      <a:pt x="9" y="171"/>
                      <a:pt x="4" y="169"/>
                      <a:pt x="0" y="166"/>
                    </a:cubicBezTo>
                    <a:cubicBezTo>
                      <a:pt x="11" y="123"/>
                      <a:pt x="25" y="83"/>
                      <a:pt x="36" y="51"/>
                    </a:cubicBezTo>
                    <a:cubicBezTo>
                      <a:pt x="36" y="50"/>
                      <a:pt x="36" y="50"/>
                      <a:pt x="36" y="49"/>
                    </a:cubicBezTo>
                    <a:cubicBezTo>
                      <a:pt x="37" y="48"/>
                      <a:pt x="37" y="48"/>
                      <a:pt x="37" y="47"/>
                    </a:cubicBezTo>
                    <a:cubicBezTo>
                      <a:pt x="40" y="38"/>
                      <a:pt x="43" y="31"/>
                      <a:pt x="45" y="23"/>
                    </a:cubicBezTo>
                    <a:cubicBezTo>
                      <a:pt x="47" y="19"/>
                      <a:pt x="49" y="15"/>
                      <a:pt x="52" y="12"/>
                    </a:cubicBezTo>
                    <a:cubicBezTo>
                      <a:pt x="52" y="12"/>
                      <a:pt x="52" y="12"/>
                      <a:pt x="52" y="12"/>
                    </a:cubicBezTo>
                    <a:cubicBezTo>
                      <a:pt x="52" y="12"/>
                      <a:pt x="52" y="12"/>
                      <a:pt x="52" y="12"/>
                    </a:cubicBezTo>
                    <a:cubicBezTo>
                      <a:pt x="60" y="4"/>
                      <a:pt x="72" y="0"/>
                      <a:pt x="83" y="4"/>
                    </a:cubicBezTo>
                    <a:cubicBezTo>
                      <a:pt x="91" y="7"/>
                      <a:pt x="96" y="11"/>
                      <a:pt x="100" y="17"/>
                    </a:cubicBezTo>
                    <a:cubicBezTo>
                      <a:pt x="102" y="21"/>
                      <a:pt x="103" y="25"/>
                      <a:pt x="104" y="29"/>
                    </a:cubicBezTo>
                    <a:cubicBezTo>
                      <a:pt x="104" y="29"/>
                      <a:pt x="104" y="29"/>
                      <a:pt x="104" y="29"/>
                    </a:cubicBezTo>
                    <a:cubicBezTo>
                      <a:pt x="104" y="33"/>
                      <a:pt x="104" y="38"/>
                      <a:pt x="103" y="42"/>
                    </a:cubicBez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2" name="Freeform 69"/>
              <p:cNvSpPr>
                <a:spLocks/>
              </p:cNvSpPr>
              <p:nvPr/>
            </p:nvSpPr>
            <p:spPr bwMode="auto">
              <a:xfrm>
                <a:off x="1068388" y="6361653"/>
                <a:ext cx="158750" cy="287338"/>
              </a:xfrm>
              <a:custGeom>
                <a:avLst/>
                <a:gdLst>
                  <a:gd name="T0" fmla="*/ 107 w 107"/>
                  <a:gd name="T1" fmla="*/ 164 h 192"/>
                  <a:gd name="T2" fmla="*/ 98 w 107"/>
                  <a:gd name="T3" fmla="*/ 168 h 192"/>
                  <a:gd name="T4" fmla="*/ 97 w 107"/>
                  <a:gd name="T5" fmla="*/ 169 h 192"/>
                  <a:gd name="T6" fmla="*/ 52 w 107"/>
                  <a:gd name="T7" fmla="*/ 192 h 192"/>
                  <a:gd name="T8" fmla="*/ 14 w 107"/>
                  <a:gd name="T9" fmla="*/ 70 h 192"/>
                  <a:gd name="T10" fmla="*/ 5 w 107"/>
                  <a:gd name="T11" fmla="*/ 44 h 192"/>
                  <a:gd name="T12" fmla="*/ 24 w 107"/>
                  <a:gd name="T13" fmla="*/ 6 h 192"/>
                  <a:gd name="T14" fmla="*/ 62 w 107"/>
                  <a:gd name="T15" fmla="*/ 25 h 192"/>
                  <a:gd name="T16" fmla="*/ 71 w 107"/>
                  <a:gd name="T17" fmla="*/ 51 h 192"/>
                  <a:gd name="T18" fmla="*/ 97 w 107"/>
                  <a:gd name="T19" fmla="*/ 129 h 192"/>
                  <a:gd name="T20" fmla="*/ 98 w 107"/>
                  <a:gd name="T21" fmla="*/ 134 h 192"/>
                  <a:gd name="T22" fmla="*/ 107 w 107"/>
                  <a:gd name="T23" fmla="*/ 16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92">
                    <a:moveTo>
                      <a:pt x="107" y="164"/>
                    </a:moveTo>
                    <a:cubicBezTo>
                      <a:pt x="104" y="165"/>
                      <a:pt x="101" y="167"/>
                      <a:pt x="98" y="168"/>
                    </a:cubicBezTo>
                    <a:cubicBezTo>
                      <a:pt x="98" y="169"/>
                      <a:pt x="97" y="169"/>
                      <a:pt x="97" y="169"/>
                    </a:cubicBezTo>
                    <a:cubicBezTo>
                      <a:pt x="82" y="178"/>
                      <a:pt x="67" y="186"/>
                      <a:pt x="52" y="192"/>
                    </a:cubicBezTo>
                    <a:cubicBezTo>
                      <a:pt x="40" y="147"/>
                      <a:pt x="26" y="104"/>
                      <a:pt x="14" y="70"/>
                    </a:cubicBezTo>
                    <a:cubicBezTo>
                      <a:pt x="11" y="61"/>
                      <a:pt x="8" y="52"/>
                      <a:pt x="5" y="44"/>
                    </a:cubicBezTo>
                    <a:cubicBezTo>
                      <a:pt x="0" y="28"/>
                      <a:pt x="8" y="11"/>
                      <a:pt x="24" y="6"/>
                    </a:cubicBezTo>
                    <a:cubicBezTo>
                      <a:pt x="40" y="0"/>
                      <a:pt x="57" y="9"/>
                      <a:pt x="62" y="25"/>
                    </a:cubicBezTo>
                    <a:cubicBezTo>
                      <a:pt x="65" y="32"/>
                      <a:pt x="68" y="41"/>
                      <a:pt x="71" y="51"/>
                    </a:cubicBezTo>
                    <a:cubicBezTo>
                      <a:pt x="79" y="73"/>
                      <a:pt x="88" y="100"/>
                      <a:pt x="97" y="129"/>
                    </a:cubicBezTo>
                    <a:cubicBezTo>
                      <a:pt x="97" y="131"/>
                      <a:pt x="98" y="133"/>
                      <a:pt x="98" y="134"/>
                    </a:cubicBezTo>
                    <a:cubicBezTo>
                      <a:pt x="101" y="144"/>
                      <a:pt x="104" y="154"/>
                      <a:pt x="107" y="164"/>
                    </a:cubicBez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3" name="Freeform 70"/>
              <p:cNvSpPr>
                <a:spLocks/>
              </p:cNvSpPr>
              <p:nvPr/>
            </p:nvSpPr>
            <p:spPr bwMode="auto">
              <a:xfrm>
                <a:off x="788988" y="6352128"/>
                <a:ext cx="344487" cy="336550"/>
              </a:xfrm>
              <a:custGeom>
                <a:avLst/>
                <a:gdLst>
                  <a:gd name="T0" fmla="*/ 232 w 232"/>
                  <a:gd name="T1" fmla="*/ 132 h 224"/>
                  <a:gd name="T2" fmla="*/ 231 w 232"/>
                  <a:gd name="T3" fmla="*/ 167 h 224"/>
                  <a:gd name="T4" fmla="*/ 230 w 232"/>
                  <a:gd name="T5" fmla="*/ 201 h 224"/>
                  <a:gd name="T6" fmla="*/ 155 w 232"/>
                  <a:gd name="T7" fmla="*/ 221 h 224"/>
                  <a:gd name="T8" fmla="*/ 137 w 232"/>
                  <a:gd name="T9" fmla="*/ 223 h 224"/>
                  <a:gd name="T10" fmla="*/ 105 w 232"/>
                  <a:gd name="T11" fmla="*/ 224 h 224"/>
                  <a:gd name="T12" fmla="*/ 90 w 232"/>
                  <a:gd name="T13" fmla="*/ 224 h 224"/>
                  <a:gd name="T14" fmla="*/ 89 w 232"/>
                  <a:gd name="T15" fmla="*/ 224 h 224"/>
                  <a:gd name="T16" fmla="*/ 73 w 232"/>
                  <a:gd name="T17" fmla="*/ 223 h 224"/>
                  <a:gd name="T18" fmla="*/ 3 w 232"/>
                  <a:gd name="T19" fmla="*/ 209 h 224"/>
                  <a:gd name="T20" fmla="*/ 1 w 232"/>
                  <a:gd name="T21" fmla="*/ 161 h 224"/>
                  <a:gd name="T22" fmla="*/ 1 w 232"/>
                  <a:gd name="T23" fmla="*/ 156 h 224"/>
                  <a:gd name="T24" fmla="*/ 0 w 232"/>
                  <a:gd name="T25" fmla="*/ 132 h 224"/>
                  <a:gd name="T26" fmla="*/ 8 w 232"/>
                  <a:gd name="T27" fmla="*/ 17 h 224"/>
                  <a:gd name="T28" fmla="*/ 8 w 232"/>
                  <a:gd name="T29" fmla="*/ 11 h 224"/>
                  <a:gd name="T30" fmla="*/ 38 w 232"/>
                  <a:gd name="T31" fmla="*/ 5 h 224"/>
                  <a:gd name="T32" fmla="*/ 43 w 232"/>
                  <a:gd name="T33" fmla="*/ 4 h 224"/>
                  <a:gd name="T34" fmla="*/ 73 w 232"/>
                  <a:gd name="T35" fmla="*/ 31 h 224"/>
                  <a:gd name="T36" fmla="*/ 78 w 232"/>
                  <a:gd name="T37" fmla="*/ 36 h 224"/>
                  <a:gd name="T38" fmla="*/ 92 w 232"/>
                  <a:gd name="T39" fmla="*/ 49 h 224"/>
                  <a:gd name="T40" fmla="*/ 93 w 232"/>
                  <a:gd name="T41" fmla="*/ 50 h 224"/>
                  <a:gd name="T42" fmla="*/ 103 w 232"/>
                  <a:gd name="T43" fmla="*/ 58 h 224"/>
                  <a:gd name="T44" fmla="*/ 109 w 232"/>
                  <a:gd name="T45" fmla="*/ 54 h 224"/>
                  <a:gd name="T46" fmla="*/ 109 w 232"/>
                  <a:gd name="T47" fmla="*/ 53 h 224"/>
                  <a:gd name="T48" fmla="*/ 150 w 232"/>
                  <a:gd name="T49" fmla="*/ 22 h 224"/>
                  <a:gd name="T50" fmla="*/ 152 w 232"/>
                  <a:gd name="T51" fmla="*/ 20 h 224"/>
                  <a:gd name="T52" fmla="*/ 154 w 232"/>
                  <a:gd name="T53" fmla="*/ 19 h 224"/>
                  <a:gd name="T54" fmla="*/ 159 w 232"/>
                  <a:gd name="T55" fmla="*/ 15 h 224"/>
                  <a:gd name="T56" fmla="*/ 166 w 232"/>
                  <a:gd name="T57" fmla="*/ 9 h 224"/>
                  <a:gd name="T58" fmla="*/ 178 w 232"/>
                  <a:gd name="T59" fmla="*/ 0 h 224"/>
                  <a:gd name="T60" fmla="*/ 224 w 232"/>
                  <a:gd name="T61" fmla="*/ 9 h 224"/>
                  <a:gd name="T62" fmla="*/ 224 w 232"/>
                  <a:gd name="T63" fmla="*/ 10 h 224"/>
                  <a:gd name="T64" fmla="*/ 232 w 232"/>
                  <a:gd name="T65" fmla="*/ 13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224">
                    <a:moveTo>
                      <a:pt x="232" y="132"/>
                    </a:moveTo>
                    <a:cubicBezTo>
                      <a:pt x="231" y="167"/>
                      <a:pt x="231" y="167"/>
                      <a:pt x="231" y="167"/>
                    </a:cubicBezTo>
                    <a:cubicBezTo>
                      <a:pt x="230" y="201"/>
                      <a:pt x="230" y="201"/>
                      <a:pt x="230" y="201"/>
                    </a:cubicBezTo>
                    <a:cubicBezTo>
                      <a:pt x="206" y="211"/>
                      <a:pt x="181" y="217"/>
                      <a:pt x="155" y="221"/>
                    </a:cubicBezTo>
                    <a:cubicBezTo>
                      <a:pt x="149" y="222"/>
                      <a:pt x="143" y="222"/>
                      <a:pt x="137" y="223"/>
                    </a:cubicBezTo>
                    <a:cubicBezTo>
                      <a:pt x="126" y="224"/>
                      <a:pt x="116" y="224"/>
                      <a:pt x="105" y="224"/>
                    </a:cubicBezTo>
                    <a:cubicBezTo>
                      <a:pt x="100" y="224"/>
                      <a:pt x="95" y="224"/>
                      <a:pt x="90" y="224"/>
                    </a:cubicBezTo>
                    <a:cubicBezTo>
                      <a:pt x="90" y="224"/>
                      <a:pt x="90" y="224"/>
                      <a:pt x="89" y="224"/>
                    </a:cubicBezTo>
                    <a:cubicBezTo>
                      <a:pt x="84" y="224"/>
                      <a:pt x="78" y="223"/>
                      <a:pt x="73" y="223"/>
                    </a:cubicBezTo>
                    <a:cubicBezTo>
                      <a:pt x="49" y="221"/>
                      <a:pt x="25" y="216"/>
                      <a:pt x="3" y="209"/>
                    </a:cubicBezTo>
                    <a:cubicBezTo>
                      <a:pt x="1" y="161"/>
                      <a:pt x="1" y="161"/>
                      <a:pt x="1" y="161"/>
                    </a:cubicBezTo>
                    <a:cubicBezTo>
                      <a:pt x="1" y="156"/>
                      <a:pt x="1" y="156"/>
                      <a:pt x="1" y="156"/>
                    </a:cubicBezTo>
                    <a:cubicBezTo>
                      <a:pt x="0" y="132"/>
                      <a:pt x="0" y="132"/>
                      <a:pt x="0" y="132"/>
                    </a:cubicBezTo>
                    <a:cubicBezTo>
                      <a:pt x="11" y="101"/>
                      <a:pt x="9" y="37"/>
                      <a:pt x="8" y="17"/>
                    </a:cubicBezTo>
                    <a:cubicBezTo>
                      <a:pt x="8" y="13"/>
                      <a:pt x="8" y="11"/>
                      <a:pt x="8" y="11"/>
                    </a:cubicBezTo>
                    <a:cubicBezTo>
                      <a:pt x="38" y="5"/>
                      <a:pt x="38" y="5"/>
                      <a:pt x="38" y="5"/>
                    </a:cubicBezTo>
                    <a:cubicBezTo>
                      <a:pt x="43" y="4"/>
                      <a:pt x="43" y="4"/>
                      <a:pt x="43" y="4"/>
                    </a:cubicBezTo>
                    <a:cubicBezTo>
                      <a:pt x="73" y="31"/>
                      <a:pt x="73" y="31"/>
                      <a:pt x="73" y="31"/>
                    </a:cubicBezTo>
                    <a:cubicBezTo>
                      <a:pt x="78" y="36"/>
                      <a:pt x="78" y="36"/>
                      <a:pt x="78" y="36"/>
                    </a:cubicBezTo>
                    <a:cubicBezTo>
                      <a:pt x="92" y="49"/>
                      <a:pt x="92" y="49"/>
                      <a:pt x="92" y="49"/>
                    </a:cubicBezTo>
                    <a:cubicBezTo>
                      <a:pt x="93" y="50"/>
                      <a:pt x="93" y="50"/>
                      <a:pt x="93" y="50"/>
                    </a:cubicBezTo>
                    <a:cubicBezTo>
                      <a:pt x="103" y="58"/>
                      <a:pt x="103" y="58"/>
                      <a:pt x="103" y="58"/>
                    </a:cubicBezTo>
                    <a:cubicBezTo>
                      <a:pt x="109" y="54"/>
                      <a:pt x="109" y="54"/>
                      <a:pt x="109" y="54"/>
                    </a:cubicBezTo>
                    <a:cubicBezTo>
                      <a:pt x="109" y="53"/>
                      <a:pt x="109" y="53"/>
                      <a:pt x="109" y="53"/>
                    </a:cubicBezTo>
                    <a:cubicBezTo>
                      <a:pt x="150" y="22"/>
                      <a:pt x="150" y="22"/>
                      <a:pt x="150" y="22"/>
                    </a:cubicBezTo>
                    <a:cubicBezTo>
                      <a:pt x="152" y="20"/>
                      <a:pt x="152" y="20"/>
                      <a:pt x="152" y="20"/>
                    </a:cubicBezTo>
                    <a:cubicBezTo>
                      <a:pt x="154" y="19"/>
                      <a:pt x="154" y="19"/>
                      <a:pt x="154" y="19"/>
                    </a:cubicBezTo>
                    <a:cubicBezTo>
                      <a:pt x="159" y="15"/>
                      <a:pt x="159" y="15"/>
                      <a:pt x="159" y="15"/>
                    </a:cubicBezTo>
                    <a:cubicBezTo>
                      <a:pt x="166" y="9"/>
                      <a:pt x="166" y="9"/>
                      <a:pt x="166" y="9"/>
                    </a:cubicBezTo>
                    <a:cubicBezTo>
                      <a:pt x="178" y="0"/>
                      <a:pt x="178" y="0"/>
                      <a:pt x="178" y="0"/>
                    </a:cubicBezTo>
                    <a:cubicBezTo>
                      <a:pt x="224" y="9"/>
                      <a:pt x="224" y="9"/>
                      <a:pt x="224" y="9"/>
                    </a:cubicBezTo>
                    <a:cubicBezTo>
                      <a:pt x="224" y="9"/>
                      <a:pt x="224" y="9"/>
                      <a:pt x="224" y="10"/>
                    </a:cubicBezTo>
                    <a:cubicBezTo>
                      <a:pt x="223" y="21"/>
                      <a:pt x="220" y="98"/>
                      <a:pt x="232" y="132"/>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4" name="Freeform 71"/>
              <p:cNvSpPr>
                <a:spLocks/>
              </p:cNvSpPr>
              <p:nvPr/>
            </p:nvSpPr>
            <p:spPr bwMode="auto">
              <a:xfrm>
                <a:off x="842963" y="6345778"/>
                <a:ext cx="238125" cy="123825"/>
              </a:xfrm>
              <a:custGeom>
                <a:avLst/>
                <a:gdLst>
                  <a:gd name="T0" fmla="*/ 130 w 160"/>
                  <a:gd name="T1" fmla="*/ 15 h 83"/>
                  <a:gd name="T2" fmla="*/ 116 w 160"/>
                  <a:gd name="T3" fmla="*/ 3 h 83"/>
                  <a:gd name="T4" fmla="*/ 99 w 160"/>
                  <a:gd name="T5" fmla="*/ 0 h 83"/>
                  <a:gd name="T6" fmla="*/ 94 w 160"/>
                  <a:gd name="T7" fmla="*/ 10 h 83"/>
                  <a:gd name="T8" fmla="*/ 90 w 160"/>
                  <a:gd name="T9" fmla="*/ 12 h 83"/>
                  <a:gd name="T10" fmla="*/ 87 w 160"/>
                  <a:gd name="T11" fmla="*/ 8 h 83"/>
                  <a:gd name="T12" fmla="*/ 81 w 160"/>
                  <a:gd name="T13" fmla="*/ 11 h 83"/>
                  <a:gd name="T14" fmla="*/ 55 w 160"/>
                  <a:gd name="T15" fmla="*/ 13 h 83"/>
                  <a:gd name="T16" fmla="*/ 0 w 160"/>
                  <a:gd name="T17" fmla="*/ 22 h 83"/>
                  <a:gd name="T18" fmla="*/ 81 w 160"/>
                  <a:gd name="T19" fmla="*/ 80 h 83"/>
                  <a:gd name="T20" fmla="*/ 160 w 160"/>
                  <a:gd name="T21" fmla="*/ 19 h 83"/>
                  <a:gd name="T22" fmla="*/ 130 w 160"/>
                  <a:gd name="T23" fmla="*/ 1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83">
                    <a:moveTo>
                      <a:pt x="130" y="15"/>
                    </a:moveTo>
                    <a:cubicBezTo>
                      <a:pt x="124" y="13"/>
                      <a:pt x="119" y="9"/>
                      <a:pt x="116" y="3"/>
                    </a:cubicBezTo>
                    <a:cubicBezTo>
                      <a:pt x="111" y="2"/>
                      <a:pt x="105" y="1"/>
                      <a:pt x="99" y="0"/>
                    </a:cubicBezTo>
                    <a:cubicBezTo>
                      <a:pt x="96" y="0"/>
                      <a:pt x="97" y="11"/>
                      <a:pt x="94" y="10"/>
                    </a:cubicBezTo>
                    <a:cubicBezTo>
                      <a:pt x="92" y="10"/>
                      <a:pt x="92" y="12"/>
                      <a:pt x="90" y="12"/>
                    </a:cubicBezTo>
                    <a:cubicBezTo>
                      <a:pt x="89" y="12"/>
                      <a:pt x="88" y="8"/>
                      <a:pt x="87" y="8"/>
                    </a:cubicBezTo>
                    <a:cubicBezTo>
                      <a:pt x="83" y="8"/>
                      <a:pt x="85" y="10"/>
                      <a:pt x="81" y="11"/>
                    </a:cubicBezTo>
                    <a:cubicBezTo>
                      <a:pt x="78" y="17"/>
                      <a:pt x="62" y="11"/>
                      <a:pt x="55" y="13"/>
                    </a:cubicBezTo>
                    <a:cubicBezTo>
                      <a:pt x="37" y="16"/>
                      <a:pt x="18" y="18"/>
                      <a:pt x="0" y="22"/>
                    </a:cubicBezTo>
                    <a:cubicBezTo>
                      <a:pt x="16" y="54"/>
                      <a:pt x="45" y="83"/>
                      <a:pt x="81" y="80"/>
                    </a:cubicBezTo>
                    <a:cubicBezTo>
                      <a:pt x="116" y="78"/>
                      <a:pt x="148" y="50"/>
                      <a:pt x="160" y="19"/>
                    </a:cubicBezTo>
                    <a:cubicBezTo>
                      <a:pt x="150" y="18"/>
                      <a:pt x="140" y="17"/>
                      <a:pt x="130" y="15"/>
                    </a:cubicBez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5" name="Freeform 72"/>
              <p:cNvSpPr>
                <a:spLocks/>
              </p:cNvSpPr>
              <p:nvPr/>
            </p:nvSpPr>
            <p:spPr bwMode="auto">
              <a:xfrm>
                <a:off x="838200" y="6344190"/>
                <a:ext cx="247650" cy="49213"/>
              </a:xfrm>
              <a:custGeom>
                <a:avLst/>
                <a:gdLst>
                  <a:gd name="T0" fmla="*/ 44 w 156"/>
                  <a:gd name="T1" fmla="*/ 7 h 31"/>
                  <a:gd name="T2" fmla="*/ 97 w 156"/>
                  <a:gd name="T3" fmla="*/ 18 h 31"/>
                  <a:gd name="T4" fmla="*/ 108 w 156"/>
                  <a:gd name="T5" fmla="*/ 0 h 31"/>
                  <a:gd name="T6" fmla="*/ 156 w 156"/>
                  <a:gd name="T7" fmla="*/ 10 h 31"/>
                  <a:gd name="T8" fmla="*/ 153 w 156"/>
                  <a:gd name="T9" fmla="*/ 19 h 31"/>
                  <a:gd name="T10" fmla="*/ 135 w 156"/>
                  <a:gd name="T11" fmla="*/ 31 h 31"/>
                  <a:gd name="T12" fmla="*/ 52 w 156"/>
                  <a:gd name="T13" fmla="*/ 31 h 31"/>
                  <a:gd name="T14" fmla="*/ 3 w 156"/>
                  <a:gd name="T15" fmla="*/ 21 h 31"/>
                  <a:gd name="T16" fmla="*/ 0 w 156"/>
                  <a:gd name="T17" fmla="*/ 11 h 31"/>
                  <a:gd name="T18" fmla="*/ 43 w 156"/>
                  <a:gd name="T19" fmla="*/ 2 h 31"/>
                  <a:gd name="T20" fmla="*/ 44 w 156"/>
                  <a:gd name="T21"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1">
                    <a:moveTo>
                      <a:pt x="44" y="7"/>
                    </a:moveTo>
                    <a:lnTo>
                      <a:pt x="97" y="18"/>
                    </a:lnTo>
                    <a:lnTo>
                      <a:pt x="108" y="0"/>
                    </a:lnTo>
                    <a:lnTo>
                      <a:pt x="156" y="10"/>
                    </a:lnTo>
                    <a:lnTo>
                      <a:pt x="153" y="19"/>
                    </a:lnTo>
                    <a:lnTo>
                      <a:pt x="135" y="31"/>
                    </a:lnTo>
                    <a:lnTo>
                      <a:pt x="52" y="31"/>
                    </a:lnTo>
                    <a:lnTo>
                      <a:pt x="3" y="21"/>
                    </a:lnTo>
                    <a:lnTo>
                      <a:pt x="0" y="11"/>
                    </a:lnTo>
                    <a:lnTo>
                      <a:pt x="43" y="2"/>
                    </a:lnTo>
                    <a:lnTo>
                      <a:pt x="44" y="7"/>
                    </a:ln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6" name="Freeform 73"/>
              <p:cNvSpPr>
                <a:spLocks/>
              </p:cNvSpPr>
              <p:nvPr/>
            </p:nvSpPr>
            <p:spPr bwMode="auto">
              <a:xfrm>
                <a:off x="847725" y="6252115"/>
                <a:ext cx="227012" cy="142875"/>
              </a:xfrm>
              <a:custGeom>
                <a:avLst/>
                <a:gdLst>
                  <a:gd name="T0" fmla="*/ 115 w 153"/>
                  <a:gd name="T1" fmla="*/ 0 h 95"/>
                  <a:gd name="T2" fmla="*/ 118 w 153"/>
                  <a:gd name="T3" fmla="*/ 56 h 95"/>
                  <a:gd name="T4" fmla="*/ 153 w 153"/>
                  <a:gd name="T5" fmla="*/ 73 h 95"/>
                  <a:gd name="T6" fmla="*/ 77 w 153"/>
                  <a:gd name="T7" fmla="*/ 95 h 95"/>
                  <a:gd name="T8" fmla="*/ 0 w 153"/>
                  <a:gd name="T9" fmla="*/ 74 h 95"/>
                  <a:gd name="T10" fmla="*/ 35 w 153"/>
                  <a:gd name="T11" fmla="*/ 57 h 95"/>
                  <a:gd name="T12" fmla="*/ 38 w 153"/>
                  <a:gd name="T13" fmla="*/ 0 h 95"/>
                  <a:gd name="T14" fmla="*/ 115 w 153"/>
                  <a:gd name="T15" fmla="*/ 0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95">
                    <a:moveTo>
                      <a:pt x="115" y="0"/>
                    </a:moveTo>
                    <a:cubicBezTo>
                      <a:pt x="118" y="56"/>
                      <a:pt x="118" y="56"/>
                      <a:pt x="118" y="56"/>
                    </a:cubicBezTo>
                    <a:cubicBezTo>
                      <a:pt x="153" y="73"/>
                      <a:pt x="153" y="73"/>
                      <a:pt x="153" y="73"/>
                    </a:cubicBezTo>
                    <a:cubicBezTo>
                      <a:pt x="144" y="78"/>
                      <a:pt x="100" y="95"/>
                      <a:pt x="77" y="95"/>
                    </a:cubicBezTo>
                    <a:cubicBezTo>
                      <a:pt x="55" y="95"/>
                      <a:pt x="10" y="80"/>
                      <a:pt x="0" y="74"/>
                    </a:cubicBezTo>
                    <a:cubicBezTo>
                      <a:pt x="35" y="57"/>
                      <a:pt x="35" y="57"/>
                      <a:pt x="35" y="57"/>
                    </a:cubicBezTo>
                    <a:cubicBezTo>
                      <a:pt x="38" y="0"/>
                      <a:pt x="38" y="0"/>
                      <a:pt x="38" y="0"/>
                    </a:cubicBezTo>
                    <a:lnTo>
                      <a:pt x="115" y="0"/>
                    </a:ln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7" name="Freeform 74"/>
              <p:cNvSpPr>
                <a:spLocks/>
              </p:cNvSpPr>
              <p:nvPr/>
            </p:nvSpPr>
            <p:spPr bwMode="auto">
              <a:xfrm>
                <a:off x="912813" y="6247353"/>
                <a:ext cx="146050" cy="93663"/>
              </a:xfrm>
              <a:custGeom>
                <a:avLst/>
                <a:gdLst>
                  <a:gd name="T0" fmla="*/ 0 w 98"/>
                  <a:gd name="T1" fmla="*/ 36 h 62"/>
                  <a:gd name="T2" fmla="*/ 39 w 98"/>
                  <a:gd name="T3" fmla="*/ 53 h 62"/>
                  <a:gd name="T4" fmla="*/ 97 w 98"/>
                  <a:gd name="T5" fmla="*/ 5 h 62"/>
                  <a:gd name="T6" fmla="*/ 97 w 98"/>
                  <a:gd name="T7" fmla="*/ 0 h 62"/>
                  <a:gd name="T8" fmla="*/ 97 w 98"/>
                  <a:gd name="T9" fmla="*/ 8 h 62"/>
                  <a:gd name="T10" fmla="*/ 39 w 98"/>
                  <a:gd name="T11" fmla="*/ 61 h 62"/>
                  <a:gd name="T12" fmla="*/ 0 w 98"/>
                  <a:gd name="T13" fmla="*/ 44 h 62"/>
                  <a:gd name="T14" fmla="*/ 0 w 98"/>
                  <a:gd name="T15" fmla="*/ 3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2">
                    <a:moveTo>
                      <a:pt x="0" y="36"/>
                    </a:moveTo>
                    <a:cubicBezTo>
                      <a:pt x="13" y="47"/>
                      <a:pt x="29" y="54"/>
                      <a:pt x="39" y="53"/>
                    </a:cubicBezTo>
                    <a:cubicBezTo>
                      <a:pt x="56" y="53"/>
                      <a:pt x="92" y="28"/>
                      <a:pt x="97" y="5"/>
                    </a:cubicBezTo>
                    <a:cubicBezTo>
                      <a:pt x="97" y="0"/>
                      <a:pt x="97" y="0"/>
                      <a:pt x="97" y="0"/>
                    </a:cubicBezTo>
                    <a:cubicBezTo>
                      <a:pt x="97" y="8"/>
                      <a:pt x="97" y="8"/>
                      <a:pt x="97" y="8"/>
                    </a:cubicBezTo>
                    <a:cubicBezTo>
                      <a:pt x="98" y="32"/>
                      <a:pt x="57" y="61"/>
                      <a:pt x="39" y="61"/>
                    </a:cubicBezTo>
                    <a:cubicBezTo>
                      <a:pt x="29" y="62"/>
                      <a:pt x="14" y="55"/>
                      <a:pt x="0" y="44"/>
                    </a:cubicBezTo>
                    <a:lnTo>
                      <a:pt x="0" y="36"/>
                    </a:lnTo>
                    <a:close/>
                  </a:path>
                </a:pathLst>
              </a:custGeom>
              <a:solidFill>
                <a:srgbClr val="BA8D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8" name="Freeform 75"/>
              <p:cNvSpPr>
                <a:spLocks/>
              </p:cNvSpPr>
              <p:nvPr/>
            </p:nvSpPr>
            <p:spPr bwMode="auto">
              <a:xfrm>
                <a:off x="873125" y="6210840"/>
                <a:ext cx="50800" cy="139700"/>
              </a:xfrm>
              <a:custGeom>
                <a:avLst/>
                <a:gdLst>
                  <a:gd name="T0" fmla="*/ 13 w 34"/>
                  <a:gd name="T1" fmla="*/ 0 h 93"/>
                  <a:gd name="T2" fmla="*/ 21 w 34"/>
                  <a:gd name="T3" fmla="*/ 0 h 93"/>
                  <a:gd name="T4" fmla="*/ 34 w 34"/>
                  <a:gd name="T5" fmla="*/ 13 h 93"/>
                  <a:gd name="T6" fmla="*/ 34 w 34"/>
                  <a:gd name="T7" fmla="*/ 80 h 93"/>
                  <a:gd name="T8" fmla="*/ 21 w 34"/>
                  <a:gd name="T9" fmla="*/ 93 h 93"/>
                  <a:gd name="T10" fmla="*/ 13 w 34"/>
                  <a:gd name="T11" fmla="*/ 93 h 93"/>
                  <a:gd name="T12" fmla="*/ 0 w 34"/>
                  <a:gd name="T13" fmla="*/ 80 h 93"/>
                  <a:gd name="T14" fmla="*/ 0 w 34"/>
                  <a:gd name="T15" fmla="*/ 13 h 93"/>
                  <a:gd name="T16" fmla="*/ 13 w 3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3">
                    <a:moveTo>
                      <a:pt x="13" y="0"/>
                    </a:moveTo>
                    <a:cubicBezTo>
                      <a:pt x="21" y="0"/>
                      <a:pt x="21" y="0"/>
                      <a:pt x="21" y="0"/>
                    </a:cubicBezTo>
                    <a:cubicBezTo>
                      <a:pt x="28" y="0"/>
                      <a:pt x="34" y="6"/>
                      <a:pt x="34" y="13"/>
                    </a:cubicBezTo>
                    <a:cubicBezTo>
                      <a:pt x="34" y="80"/>
                      <a:pt x="34" y="80"/>
                      <a:pt x="34" y="80"/>
                    </a:cubicBezTo>
                    <a:cubicBezTo>
                      <a:pt x="34" y="88"/>
                      <a:pt x="28" y="93"/>
                      <a:pt x="21" y="93"/>
                    </a:cubicBezTo>
                    <a:cubicBezTo>
                      <a:pt x="13" y="93"/>
                      <a:pt x="13" y="93"/>
                      <a:pt x="13" y="93"/>
                    </a:cubicBezTo>
                    <a:cubicBezTo>
                      <a:pt x="5" y="93"/>
                      <a:pt x="0" y="88"/>
                      <a:pt x="0" y="80"/>
                    </a:cubicBezTo>
                    <a:cubicBezTo>
                      <a:pt x="0" y="13"/>
                      <a:pt x="0" y="13"/>
                      <a:pt x="0" y="13"/>
                    </a:cubicBezTo>
                    <a:cubicBezTo>
                      <a:pt x="0" y="6"/>
                      <a:pt x="5" y="0"/>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9" name="Freeform 76"/>
              <p:cNvSpPr>
                <a:spLocks/>
              </p:cNvSpPr>
              <p:nvPr/>
            </p:nvSpPr>
            <p:spPr bwMode="auto">
              <a:xfrm>
                <a:off x="1006475" y="6025103"/>
                <a:ext cx="119062" cy="339725"/>
              </a:xfrm>
              <a:custGeom>
                <a:avLst/>
                <a:gdLst>
                  <a:gd name="T0" fmla="*/ 7 w 80"/>
                  <a:gd name="T1" fmla="*/ 0 h 226"/>
                  <a:gd name="T2" fmla="*/ 80 w 80"/>
                  <a:gd name="T3" fmla="*/ 187 h 226"/>
                  <a:gd name="T4" fmla="*/ 0 w 80"/>
                  <a:gd name="T5" fmla="*/ 207 h 226"/>
                  <a:gd name="T6" fmla="*/ 0 w 80"/>
                  <a:gd name="T7" fmla="*/ 23 h 226"/>
                  <a:gd name="T8" fmla="*/ 7 w 80"/>
                  <a:gd name="T9" fmla="*/ 0 h 226"/>
                </a:gdLst>
                <a:ahLst/>
                <a:cxnLst>
                  <a:cxn ang="0">
                    <a:pos x="T0" y="T1"/>
                  </a:cxn>
                  <a:cxn ang="0">
                    <a:pos x="T2" y="T3"/>
                  </a:cxn>
                  <a:cxn ang="0">
                    <a:pos x="T4" y="T5"/>
                  </a:cxn>
                  <a:cxn ang="0">
                    <a:pos x="T6" y="T7"/>
                  </a:cxn>
                  <a:cxn ang="0">
                    <a:pos x="T8" y="T9"/>
                  </a:cxn>
                </a:cxnLst>
                <a:rect l="0" t="0" r="r" b="b"/>
                <a:pathLst>
                  <a:path w="80" h="226">
                    <a:moveTo>
                      <a:pt x="7" y="0"/>
                    </a:moveTo>
                    <a:cubicBezTo>
                      <a:pt x="40" y="14"/>
                      <a:pt x="79" y="100"/>
                      <a:pt x="80" y="187"/>
                    </a:cubicBezTo>
                    <a:cubicBezTo>
                      <a:pt x="80" y="226"/>
                      <a:pt x="0" y="207"/>
                      <a:pt x="0" y="207"/>
                    </a:cubicBezTo>
                    <a:cubicBezTo>
                      <a:pt x="0" y="23"/>
                      <a:pt x="0" y="23"/>
                      <a:pt x="0" y="23"/>
                    </a:cubicBez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0" name="Freeform 77"/>
              <p:cNvSpPr>
                <a:spLocks/>
              </p:cNvSpPr>
              <p:nvPr/>
            </p:nvSpPr>
            <p:spPr bwMode="auto">
              <a:xfrm>
                <a:off x="885825" y="6037803"/>
                <a:ext cx="163512" cy="293688"/>
              </a:xfrm>
              <a:custGeom>
                <a:avLst/>
                <a:gdLst>
                  <a:gd name="T0" fmla="*/ 55 w 110"/>
                  <a:gd name="T1" fmla="*/ 196 h 196"/>
                  <a:gd name="T2" fmla="*/ 110 w 110"/>
                  <a:gd name="T3" fmla="*/ 146 h 196"/>
                  <a:gd name="T4" fmla="*/ 110 w 110"/>
                  <a:gd name="T5" fmla="*/ 73 h 196"/>
                  <a:gd name="T6" fmla="*/ 0 w 110"/>
                  <a:gd name="T7" fmla="*/ 73 h 196"/>
                  <a:gd name="T8" fmla="*/ 0 w 110"/>
                  <a:gd name="T9" fmla="*/ 146 h 196"/>
                  <a:gd name="T10" fmla="*/ 55 w 110"/>
                  <a:gd name="T11" fmla="*/ 196 h 196"/>
                </a:gdLst>
                <a:ahLst/>
                <a:cxnLst>
                  <a:cxn ang="0">
                    <a:pos x="T0" y="T1"/>
                  </a:cxn>
                  <a:cxn ang="0">
                    <a:pos x="T2" y="T3"/>
                  </a:cxn>
                  <a:cxn ang="0">
                    <a:pos x="T4" y="T5"/>
                  </a:cxn>
                  <a:cxn ang="0">
                    <a:pos x="T6" y="T7"/>
                  </a:cxn>
                  <a:cxn ang="0">
                    <a:pos x="T8" y="T9"/>
                  </a:cxn>
                  <a:cxn ang="0">
                    <a:pos x="T10" y="T11"/>
                  </a:cxn>
                </a:cxnLst>
                <a:rect l="0" t="0" r="r" b="b"/>
                <a:pathLst>
                  <a:path w="110" h="196">
                    <a:moveTo>
                      <a:pt x="55" y="196"/>
                    </a:moveTo>
                    <a:cubicBezTo>
                      <a:pt x="72" y="196"/>
                      <a:pt x="110" y="169"/>
                      <a:pt x="110" y="146"/>
                    </a:cubicBezTo>
                    <a:cubicBezTo>
                      <a:pt x="110" y="73"/>
                      <a:pt x="110" y="73"/>
                      <a:pt x="110" y="73"/>
                    </a:cubicBezTo>
                    <a:cubicBezTo>
                      <a:pt x="110" y="0"/>
                      <a:pt x="0" y="0"/>
                      <a:pt x="0" y="73"/>
                    </a:cubicBezTo>
                    <a:cubicBezTo>
                      <a:pt x="0" y="146"/>
                      <a:pt x="0" y="146"/>
                      <a:pt x="0" y="146"/>
                    </a:cubicBezTo>
                    <a:cubicBezTo>
                      <a:pt x="0" y="169"/>
                      <a:pt x="38" y="196"/>
                      <a:pt x="55" y="196"/>
                    </a:cubicBez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1" name="Freeform 78"/>
              <p:cNvSpPr>
                <a:spLocks/>
              </p:cNvSpPr>
              <p:nvPr/>
            </p:nvSpPr>
            <p:spPr bwMode="auto">
              <a:xfrm>
                <a:off x="863600" y="6056853"/>
                <a:ext cx="128587" cy="117475"/>
              </a:xfrm>
              <a:custGeom>
                <a:avLst/>
                <a:gdLst>
                  <a:gd name="T0" fmla="*/ 86 w 86"/>
                  <a:gd name="T1" fmla="*/ 6 h 78"/>
                  <a:gd name="T2" fmla="*/ 13 w 86"/>
                  <a:gd name="T3" fmla="*/ 78 h 78"/>
                  <a:gd name="T4" fmla="*/ 0 w 86"/>
                  <a:gd name="T5" fmla="*/ 30 h 78"/>
                  <a:gd name="T6" fmla="*/ 15 w 86"/>
                  <a:gd name="T7" fmla="*/ 5 h 78"/>
                  <a:gd name="T8" fmla="*/ 65 w 86"/>
                  <a:gd name="T9" fmla="*/ 0 h 78"/>
                  <a:gd name="T10" fmla="*/ 86 w 86"/>
                  <a:gd name="T11" fmla="*/ 6 h 78"/>
                </a:gdLst>
                <a:ahLst/>
                <a:cxnLst>
                  <a:cxn ang="0">
                    <a:pos x="T0" y="T1"/>
                  </a:cxn>
                  <a:cxn ang="0">
                    <a:pos x="T2" y="T3"/>
                  </a:cxn>
                  <a:cxn ang="0">
                    <a:pos x="T4" y="T5"/>
                  </a:cxn>
                  <a:cxn ang="0">
                    <a:pos x="T6" y="T7"/>
                  </a:cxn>
                  <a:cxn ang="0">
                    <a:pos x="T8" y="T9"/>
                  </a:cxn>
                  <a:cxn ang="0">
                    <a:pos x="T10" y="T11"/>
                  </a:cxn>
                </a:cxnLst>
                <a:rect l="0" t="0" r="r" b="b"/>
                <a:pathLst>
                  <a:path w="86" h="78">
                    <a:moveTo>
                      <a:pt x="86" y="6"/>
                    </a:moveTo>
                    <a:cubicBezTo>
                      <a:pt x="86" y="6"/>
                      <a:pt x="48" y="63"/>
                      <a:pt x="13" y="78"/>
                    </a:cubicBezTo>
                    <a:cubicBezTo>
                      <a:pt x="0" y="30"/>
                      <a:pt x="0" y="30"/>
                      <a:pt x="0" y="30"/>
                    </a:cubicBezTo>
                    <a:cubicBezTo>
                      <a:pt x="15" y="5"/>
                      <a:pt x="15" y="5"/>
                      <a:pt x="15" y="5"/>
                    </a:cubicBezTo>
                    <a:cubicBezTo>
                      <a:pt x="65" y="0"/>
                      <a:pt x="65" y="0"/>
                      <a:pt x="65" y="0"/>
                    </a:cubicBezTo>
                    <a:lnTo>
                      <a:pt x="86" y="6"/>
                    </a:lnTo>
                    <a:close/>
                  </a:path>
                </a:pathLst>
              </a:custGeom>
              <a:solidFill>
                <a:srgbClr val="3A28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2" name="Freeform 79"/>
              <p:cNvSpPr>
                <a:spLocks/>
              </p:cNvSpPr>
              <p:nvPr/>
            </p:nvSpPr>
            <p:spPr bwMode="auto">
              <a:xfrm>
                <a:off x="1004888" y="6171153"/>
                <a:ext cx="14287" cy="11113"/>
              </a:xfrm>
              <a:custGeom>
                <a:avLst/>
                <a:gdLst>
                  <a:gd name="T0" fmla="*/ 3 w 9"/>
                  <a:gd name="T1" fmla="*/ 8 h 8"/>
                  <a:gd name="T2" fmla="*/ 1 w 9"/>
                  <a:gd name="T3" fmla="*/ 3 h 8"/>
                  <a:gd name="T4" fmla="*/ 6 w 9"/>
                  <a:gd name="T5" fmla="*/ 0 h 8"/>
                  <a:gd name="T6" fmla="*/ 8 w 9"/>
                  <a:gd name="T7" fmla="*/ 5 h 8"/>
                  <a:gd name="T8" fmla="*/ 3 w 9"/>
                  <a:gd name="T9" fmla="*/ 8 h 8"/>
                </a:gdLst>
                <a:ahLst/>
                <a:cxnLst>
                  <a:cxn ang="0">
                    <a:pos x="T0" y="T1"/>
                  </a:cxn>
                  <a:cxn ang="0">
                    <a:pos x="T2" y="T3"/>
                  </a:cxn>
                  <a:cxn ang="0">
                    <a:pos x="T4" y="T5"/>
                  </a:cxn>
                  <a:cxn ang="0">
                    <a:pos x="T6" y="T7"/>
                  </a:cxn>
                  <a:cxn ang="0">
                    <a:pos x="T8" y="T9"/>
                  </a:cxn>
                </a:cxnLst>
                <a:rect l="0" t="0" r="r" b="b"/>
                <a:pathLst>
                  <a:path w="9" h="8">
                    <a:moveTo>
                      <a:pt x="3" y="8"/>
                    </a:moveTo>
                    <a:cubicBezTo>
                      <a:pt x="1" y="7"/>
                      <a:pt x="0" y="5"/>
                      <a:pt x="1" y="3"/>
                    </a:cubicBezTo>
                    <a:cubicBezTo>
                      <a:pt x="2" y="1"/>
                      <a:pt x="4" y="0"/>
                      <a:pt x="6" y="0"/>
                    </a:cubicBezTo>
                    <a:cubicBezTo>
                      <a:pt x="8" y="1"/>
                      <a:pt x="9" y="3"/>
                      <a:pt x="8" y="5"/>
                    </a:cubicBezTo>
                    <a:cubicBezTo>
                      <a:pt x="8" y="7"/>
                      <a:pt x="5" y="8"/>
                      <a:pt x="3"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3" name="Freeform 80"/>
              <p:cNvSpPr>
                <a:spLocks/>
              </p:cNvSpPr>
              <p:nvPr/>
            </p:nvSpPr>
            <p:spPr bwMode="auto">
              <a:xfrm>
                <a:off x="917575" y="6169565"/>
                <a:ext cx="12700" cy="12700"/>
              </a:xfrm>
              <a:custGeom>
                <a:avLst/>
                <a:gdLst>
                  <a:gd name="T0" fmla="*/ 3 w 9"/>
                  <a:gd name="T1" fmla="*/ 8 h 9"/>
                  <a:gd name="T2" fmla="*/ 1 w 9"/>
                  <a:gd name="T3" fmla="*/ 3 h 9"/>
                  <a:gd name="T4" fmla="*/ 6 w 9"/>
                  <a:gd name="T5" fmla="*/ 1 h 9"/>
                  <a:gd name="T6" fmla="*/ 8 w 9"/>
                  <a:gd name="T7" fmla="*/ 6 h 9"/>
                  <a:gd name="T8" fmla="*/ 3 w 9"/>
                  <a:gd name="T9" fmla="*/ 8 h 9"/>
                </a:gdLst>
                <a:ahLst/>
                <a:cxnLst>
                  <a:cxn ang="0">
                    <a:pos x="T0" y="T1"/>
                  </a:cxn>
                  <a:cxn ang="0">
                    <a:pos x="T2" y="T3"/>
                  </a:cxn>
                  <a:cxn ang="0">
                    <a:pos x="T4" y="T5"/>
                  </a:cxn>
                  <a:cxn ang="0">
                    <a:pos x="T6" y="T7"/>
                  </a:cxn>
                  <a:cxn ang="0">
                    <a:pos x="T8" y="T9"/>
                  </a:cxn>
                </a:cxnLst>
                <a:rect l="0" t="0" r="r" b="b"/>
                <a:pathLst>
                  <a:path w="9" h="9">
                    <a:moveTo>
                      <a:pt x="3" y="8"/>
                    </a:moveTo>
                    <a:cubicBezTo>
                      <a:pt x="1" y="7"/>
                      <a:pt x="0" y="5"/>
                      <a:pt x="1" y="3"/>
                    </a:cubicBezTo>
                    <a:cubicBezTo>
                      <a:pt x="2" y="1"/>
                      <a:pt x="4" y="0"/>
                      <a:pt x="6" y="1"/>
                    </a:cubicBezTo>
                    <a:cubicBezTo>
                      <a:pt x="8" y="2"/>
                      <a:pt x="9" y="4"/>
                      <a:pt x="8" y="6"/>
                    </a:cubicBezTo>
                    <a:cubicBezTo>
                      <a:pt x="7" y="8"/>
                      <a:pt x="5" y="9"/>
                      <a:pt x="3"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4" name="Freeform 81"/>
              <p:cNvSpPr>
                <a:spLocks/>
              </p:cNvSpPr>
              <p:nvPr/>
            </p:nvSpPr>
            <p:spPr bwMode="auto">
              <a:xfrm>
                <a:off x="793750" y="5993353"/>
                <a:ext cx="284162" cy="363538"/>
              </a:xfrm>
              <a:custGeom>
                <a:avLst/>
                <a:gdLst>
                  <a:gd name="T0" fmla="*/ 151 w 192"/>
                  <a:gd name="T1" fmla="*/ 21 h 242"/>
                  <a:gd name="T2" fmla="*/ 49 w 192"/>
                  <a:gd name="T3" fmla="*/ 48 h 242"/>
                  <a:gd name="T4" fmla="*/ 14 w 192"/>
                  <a:gd name="T5" fmla="*/ 228 h 242"/>
                  <a:gd name="T6" fmla="*/ 80 w 192"/>
                  <a:gd name="T7" fmla="*/ 238 h 242"/>
                  <a:gd name="T8" fmla="*/ 58 w 192"/>
                  <a:gd name="T9" fmla="*/ 124 h 242"/>
                  <a:gd name="T10" fmla="*/ 92 w 192"/>
                  <a:gd name="T11" fmla="*/ 74 h 242"/>
                  <a:gd name="T12" fmla="*/ 130 w 192"/>
                  <a:gd name="T13" fmla="*/ 51 h 242"/>
                  <a:gd name="T14" fmla="*/ 177 w 192"/>
                  <a:gd name="T15" fmla="*/ 96 h 242"/>
                  <a:gd name="T16" fmla="*/ 192 w 192"/>
                  <a:gd name="T17" fmla="*/ 96 h 242"/>
                  <a:gd name="T18" fmla="*/ 151 w 192"/>
                  <a:gd name="T19" fmla="*/ 2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242">
                    <a:moveTo>
                      <a:pt x="151" y="21"/>
                    </a:moveTo>
                    <a:cubicBezTo>
                      <a:pt x="122" y="7"/>
                      <a:pt x="78" y="0"/>
                      <a:pt x="49" y="48"/>
                    </a:cubicBezTo>
                    <a:cubicBezTo>
                      <a:pt x="20" y="96"/>
                      <a:pt x="0" y="214"/>
                      <a:pt x="14" y="228"/>
                    </a:cubicBezTo>
                    <a:cubicBezTo>
                      <a:pt x="28" y="242"/>
                      <a:pt x="80" y="238"/>
                      <a:pt x="80" y="238"/>
                    </a:cubicBezTo>
                    <a:cubicBezTo>
                      <a:pt x="58" y="124"/>
                      <a:pt x="58" y="124"/>
                      <a:pt x="58" y="124"/>
                    </a:cubicBezTo>
                    <a:cubicBezTo>
                      <a:pt x="92" y="74"/>
                      <a:pt x="92" y="74"/>
                      <a:pt x="92" y="74"/>
                    </a:cubicBezTo>
                    <a:cubicBezTo>
                      <a:pt x="130" y="51"/>
                      <a:pt x="130" y="51"/>
                      <a:pt x="130" y="51"/>
                    </a:cubicBezTo>
                    <a:cubicBezTo>
                      <a:pt x="135" y="52"/>
                      <a:pt x="177" y="65"/>
                      <a:pt x="177" y="96"/>
                    </a:cubicBezTo>
                    <a:cubicBezTo>
                      <a:pt x="192" y="96"/>
                      <a:pt x="192" y="96"/>
                      <a:pt x="192" y="96"/>
                    </a:cubicBezTo>
                    <a:lnTo>
                      <a:pt x="15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5" name="Freeform 82"/>
              <p:cNvSpPr>
                <a:spLocks/>
              </p:cNvSpPr>
              <p:nvPr/>
            </p:nvSpPr>
            <p:spPr bwMode="auto">
              <a:xfrm>
                <a:off x="857250" y="6055265"/>
                <a:ext cx="139700" cy="119063"/>
              </a:xfrm>
              <a:custGeom>
                <a:avLst/>
                <a:gdLst>
                  <a:gd name="T0" fmla="*/ 94 w 94"/>
                  <a:gd name="T1" fmla="*/ 2 h 79"/>
                  <a:gd name="T2" fmla="*/ 15 w 94"/>
                  <a:gd name="T3" fmla="*/ 79 h 79"/>
                  <a:gd name="T4" fmla="*/ 0 w 94"/>
                  <a:gd name="T5" fmla="*/ 27 h 79"/>
                  <a:gd name="T6" fmla="*/ 16 w 94"/>
                  <a:gd name="T7" fmla="*/ 0 h 79"/>
                  <a:gd name="T8" fmla="*/ 71 w 94"/>
                  <a:gd name="T9" fmla="*/ 3 h 79"/>
                  <a:gd name="T10" fmla="*/ 94 w 94"/>
                  <a:gd name="T11" fmla="*/ 2 h 79"/>
                </a:gdLst>
                <a:ahLst/>
                <a:cxnLst>
                  <a:cxn ang="0">
                    <a:pos x="T0" y="T1"/>
                  </a:cxn>
                  <a:cxn ang="0">
                    <a:pos x="T2" y="T3"/>
                  </a:cxn>
                  <a:cxn ang="0">
                    <a:pos x="T4" y="T5"/>
                  </a:cxn>
                  <a:cxn ang="0">
                    <a:pos x="T6" y="T7"/>
                  </a:cxn>
                  <a:cxn ang="0">
                    <a:pos x="T8" y="T9"/>
                  </a:cxn>
                  <a:cxn ang="0">
                    <a:pos x="T10" y="T11"/>
                  </a:cxn>
                </a:cxnLst>
                <a:rect l="0" t="0" r="r" b="b"/>
                <a:pathLst>
                  <a:path w="94" h="79">
                    <a:moveTo>
                      <a:pt x="94" y="2"/>
                    </a:moveTo>
                    <a:cubicBezTo>
                      <a:pt x="94" y="2"/>
                      <a:pt x="53" y="63"/>
                      <a:pt x="15" y="79"/>
                    </a:cubicBezTo>
                    <a:cubicBezTo>
                      <a:pt x="0" y="27"/>
                      <a:pt x="0" y="27"/>
                      <a:pt x="0" y="27"/>
                    </a:cubicBezTo>
                    <a:cubicBezTo>
                      <a:pt x="16" y="0"/>
                      <a:pt x="16" y="0"/>
                      <a:pt x="16" y="0"/>
                    </a:cubicBezTo>
                    <a:cubicBezTo>
                      <a:pt x="71" y="3"/>
                      <a:pt x="71" y="3"/>
                      <a:pt x="71" y="3"/>
                    </a:cubicBezTo>
                    <a:lnTo>
                      <a:pt x="9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6" name="Freeform 83"/>
              <p:cNvSpPr>
                <a:spLocks/>
              </p:cNvSpPr>
              <p:nvPr/>
            </p:nvSpPr>
            <p:spPr bwMode="auto">
              <a:xfrm>
                <a:off x="862013" y="6155278"/>
                <a:ext cx="36512" cy="85725"/>
              </a:xfrm>
              <a:custGeom>
                <a:avLst/>
                <a:gdLst>
                  <a:gd name="T0" fmla="*/ 17 w 24"/>
                  <a:gd name="T1" fmla="*/ 6 h 57"/>
                  <a:gd name="T2" fmla="*/ 8 w 24"/>
                  <a:gd name="T3" fmla="*/ 1 h 57"/>
                  <a:gd name="T4" fmla="*/ 3 w 24"/>
                  <a:gd name="T5" fmla="*/ 16 h 57"/>
                  <a:gd name="T6" fmla="*/ 5 w 24"/>
                  <a:gd name="T7" fmla="*/ 23 h 57"/>
                  <a:gd name="T8" fmla="*/ 7 w 24"/>
                  <a:gd name="T9" fmla="*/ 30 h 57"/>
                  <a:gd name="T10" fmla="*/ 9 w 24"/>
                  <a:gd name="T11" fmla="*/ 37 h 57"/>
                  <a:gd name="T12" fmla="*/ 11 w 24"/>
                  <a:gd name="T13" fmla="*/ 42 h 57"/>
                  <a:gd name="T14" fmla="*/ 13 w 24"/>
                  <a:gd name="T15" fmla="*/ 50 h 57"/>
                  <a:gd name="T16" fmla="*/ 18 w 24"/>
                  <a:gd name="T17" fmla="*/ 57 h 57"/>
                  <a:gd name="T18" fmla="*/ 23 w 24"/>
                  <a:gd name="T19" fmla="*/ 56 h 57"/>
                  <a:gd name="T20" fmla="*/ 24 w 24"/>
                  <a:gd name="T21" fmla="*/ 9 h 57"/>
                  <a:gd name="T22" fmla="*/ 17 w 24"/>
                  <a:gd name="T2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7">
                    <a:moveTo>
                      <a:pt x="17" y="6"/>
                    </a:moveTo>
                    <a:cubicBezTo>
                      <a:pt x="17" y="6"/>
                      <a:pt x="15" y="0"/>
                      <a:pt x="8" y="1"/>
                    </a:cubicBezTo>
                    <a:cubicBezTo>
                      <a:pt x="8" y="1"/>
                      <a:pt x="0" y="2"/>
                      <a:pt x="3" y="16"/>
                    </a:cubicBezTo>
                    <a:cubicBezTo>
                      <a:pt x="5" y="23"/>
                      <a:pt x="5" y="23"/>
                      <a:pt x="5" y="23"/>
                    </a:cubicBezTo>
                    <a:cubicBezTo>
                      <a:pt x="7" y="30"/>
                      <a:pt x="7" y="30"/>
                      <a:pt x="7" y="30"/>
                    </a:cubicBezTo>
                    <a:cubicBezTo>
                      <a:pt x="9" y="37"/>
                      <a:pt x="9" y="37"/>
                      <a:pt x="9" y="37"/>
                    </a:cubicBezTo>
                    <a:cubicBezTo>
                      <a:pt x="11" y="42"/>
                      <a:pt x="11" y="42"/>
                      <a:pt x="11" y="42"/>
                    </a:cubicBezTo>
                    <a:cubicBezTo>
                      <a:pt x="11" y="42"/>
                      <a:pt x="13" y="47"/>
                      <a:pt x="13" y="50"/>
                    </a:cubicBezTo>
                    <a:cubicBezTo>
                      <a:pt x="13" y="50"/>
                      <a:pt x="12" y="55"/>
                      <a:pt x="18" y="57"/>
                    </a:cubicBezTo>
                    <a:cubicBezTo>
                      <a:pt x="18" y="57"/>
                      <a:pt x="22" y="57"/>
                      <a:pt x="23" y="56"/>
                    </a:cubicBezTo>
                    <a:cubicBezTo>
                      <a:pt x="23" y="56"/>
                      <a:pt x="22" y="44"/>
                      <a:pt x="24" y="9"/>
                    </a:cubicBezTo>
                    <a:lnTo>
                      <a:pt x="17" y="6"/>
                    </a:ln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7" name="Freeform 84"/>
              <p:cNvSpPr>
                <a:spLocks/>
              </p:cNvSpPr>
              <p:nvPr/>
            </p:nvSpPr>
            <p:spPr bwMode="auto">
              <a:xfrm>
                <a:off x="1039813" y="6155278"/>
                <a:ext cx="34925" cy="84138"/>
              </a:xfrm>
              <a:custGeom>
                <a:avLst/>
                <a:gdLst>
                  <a:gd name="T0" fmla="*/ 7 w 24"/>
                  <a:gd name="T1" fmla="*/ 6 h 57"/>
                  <a:gd name="T2" fmla="*/ 16 w 24"/>
                  <a:gd name="T3" fmla="*/ 1 h 57"/>
                  <a:gd name="T4" fmla="*/ 21 w 24"/>
                  <a:gd name="T5" fmla="*/ 16 h 57"/>
                  <a:gd name="T6" fmla="*/ 19 w 24"/>
                  <a:gd name="T7" fmla="*/ 23 h 57"/>
                  <a:gd name="T8" fmla="*/ 17 w 24"/>
                  <a:gd name="T9" fmla="*/ 30 h 57"/>
                  <a:gd name="T10" fmla="*/ 15 w 24"/>
                  <a:gd name="T11" fmla="*/ 37 h 57"/>
                  <a:gd name="T12" fmla="*/ 13 w 24"/>
                  <a:gd name="T13" fmla="*/ 42 h 57"/>
                  <a:gd name="T14" fmla="*/ 11 w 24"/>
                  <a:gd name="T15" fmla="*/ 50 h 57"/>
                  <a:gd name="T16" fmla="*/ 6 w 24"/>
                  <a:gd name="T17" fmla="*/ 57 h 57"/>
                  <a:gd name="T18" fmla="*/ 1 w 24"/>
                  <a:gd name="T19" fmla="*/ 56 h 57"/>
                  <a:gd name="T20" fmla="*/ 0 w 24"/>
                  <a:gd name="T21" fmla="*/ 9 h 57"/>
                  <a:gd name="T22" fmla="*/ 7 w 24"/>
                  <a:gd name="T2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7">
                    <a:moveTo>
                      <a:pt x="7" y="6"/>
                    </a:moveTo>
                    <a:cubicBezTo>
                      <a:pt x="7" y="6"/>
                      <a:pt x="9" y="0"/>
                      <a:pt x="16" y="1"/>
                    </a:cubicBezTo>
                    <a:cubicBezTo>
                      <a:pt x="16" y="1"/>
                      <a:pt x="24" y="2"/>
                      <a:pt x="21" y="16"/>
                    </a:cubicBezTo>
                    <a:cubicBezTo>
                      <a:pt x="19" y="23"/>
                      <a:pt x="19" y="23"/>
                      <a:pt x="19" y="23"/>
                    </a:cubicBezTo>
                    <a:cubicBezTo>
                      <a:pt x="17" y="30"/>
                      <a:pt x="17" y="30"/>
                      <a:pt x="17" y="30"/>
                    </a:cubicBezTo>
                    <a:cubicBezTo>
                      <a:pt x="15" y="37"/>
                      <a:pt x="15" y="37"/>
                      <a:pt x="15" y="37"/>
                    </a:cubicBezTo>
                    <a:cubicBezTo>
                      <a:pt x="13" y="42"/>
                      <a:pt x="13" y="42"/>
                      <a:pt x="13" y="42"/>
                    </a:cubicBezTo>
                    <a:cubicBezTo>
                      <a:pt x="13" y="42"/>
                      <a:pt x="11" y="47"/>
                      <a:pt x="11" y="50"/>
                    </a:cubicBezTo>
                    <a:cubicBezTo>
                      <a:pt x="11" y="50"/>
                      <a:pt x="12" y="55"/>
                      <a:pt x="6" y="57"/>
                    </a:cubicBezTo>
                    <a:cubicBezTo>
                      <a:pt x="6" y="57"/>
                      <a:pt x="2" y="57"/>
                      <a:pt x="1" y="56"/>
                    </a:cubicBezTo>
                    <a:cubicBezTo>
                      <a:pt x="1" y="56"/>
                      <a:pt x="2" y="44"/>
                      <a:pt x="0" y="9"/>
                    </a:cubicBezTo>
                    <a:lnTo>
                      <a:pt x="7" y="6"/>
                    </a:lnTo>
                    <a:close/>
                  </a:path>
                </a:pathLst>
              </a:custGeom>
              <a:solidFill>
                <a:srgbClr val="CE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8" name="Oval 85"/>
              <p:cNvSpPr>
                <a:spLocks noChangeArrowheads="1"/>
              </p:cNvSpPr>
              <p:nvPr/>
            </p:nvSpPr>
            <p:spPr bwMode="auto">
              <a:xfrm>
                <a:off x="876300" y="6233065"/>
                <a:ext cx="9525" cy="9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99" name="Freeform 86"/>
              <p:cNvSpPr>
                <a:spLocks/>
              </p:cNvSpPr>
              <p:nvPr/>
            </p:nvSpPr>
            <p:spPr bwMode="auto">
              <a:xfrm>
                <a:off x="933450" y="6271165"/>
                <a:ext cx="69850" cy="12700"/>
              </a:xfrm>
              <a:custGeom>
                <a:avLst/>
                <a:gdLst>
                  <a:gd name="T0" fmla="*/ 23 w 47"/>
                  <a:gd name="T1" fmla="*/ 8 h 8"/>
                  <a:gd name="T2" fmla="*/ 2 w 47"/>
                  <a:gd name="T3" fmla="*/ 6 h 8"/>
                  <a:gd name="T4" fmla="*/ 0 w 47"/>
                  <a:gd name="T5" fmla="*/ 2 h 8"/>
                  <a:gd name="T6" fmla="*/ 3 w 47"/>
                  <a:gd name="T7" fmla="*/ 0 h 8"/>
                  <a:gd name="T8" fmla="*/ 43 w 47"/>
                  <a:gd name="T9" fmla="*/ 0 h 8"/>
                  <a:gd name="T10" fmla="*/ 47 w 47"/>
                  <a:gd name="T11" fmla="*/ 2 h 8"/>
                  <a:gd name="T12" fmla="*/ 44 w 47"/>
                  <a:gd name="T13" fmla="*/ 6 h 8"/>
                  <a:gd name="T14" fmla="*/ 23 w 47"/>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8">
                    <a:moveTo>
                      <a:pt x="23" y="8"/>
                    </a:moveTo>
                    <a:cubicBezTo>
                      <a:pt x="17" y="8"/>
                      <a:pt x="10" y="7"/>
                      <a:pt x="2" y="6"/>
                    </a:cubicBezTo>
                    <a:cubicBezTo>
                      <a:pt x="1" y="5"/>
                      <a:pt x="0" y="4"/>
                      <a:pt x="0" y="2"/>
                    </a:cubicBezTo>
                    <a:cubicBezTo>
                      <a:pt x="0" y="1"/>
                      <a:pt x="2" y="0"/>
                      <a:pt x="3" y="0"/>
                    </a:cubicBezTo>
                    <a:cubicBezTo>
                      <a:pt x="18" y="3"/>
                      <a:pt x="28" y="3"/>
                      <a:pt x="43" y="0"/>
                    </a:cubicBezTo>
                    <a:cubicBezTo>
                      <a:pt x="45" y="0"/>
                      <a:pt x="46" y="1"/>
                      <a:pt x="47" y="2"/>
                    </a:cubicBezTo>
                    <a:cubicBezTo>
                      <a:pt x="47" y="4"/>
                      <a:pt x="46" y="5"/>
                      <a:pt x="44" y="6"/>
                    </a:cubicBezTo>
                    <a:cubicBezTo>
                      <a:pt x="36" y="7"/>
                      <a:pt x="30" y="8"/>
                      <a:pt x="23" y="8"/>
                    </a:cubicBezTo>
                    <a:close/>
                  </a:path>
                </a:pathLst>
              </a:custGeom>
              <a:solidFill>
                <a:srgbClr val="CD0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0" name="Freeform 87"/>
              <p:cNvSpPr>
                <a:spLocks/>
              </p:cNvSpPr>
              <p:nvPr/>
            </p:nvSpPr>
            <p:spPr bwMode="auto">
              <a:xfrm>
                <a:off x="887413" y="6148928"/>
                <a:ext cx="61912" cy="14288"/>
              </a:xfrm>
              <a:custGeom>
                <a:avLst/>
                <a:gdLst>
                  <a:gd name="T0" fmla="*/ 2 w 41"/>
                  <a:gd name="T1" fmla="*/ 10 h 10"/>
                  <a:gd name="T2" fmla="*/ 0 w 41"/>
                  <a:gd name="T3" fmla="*/ 8 h 10"/>
                  <a:gd name="T4" fmla="*/ 1 w 41"/>
                  <a:gd name="T5" fmla="*/ 6 h 10"/>
                  <a:gd name="T6" fmla="*/ 41 w 41"/>
                  <a:gd name="T7" fmla="*/ 7 h 10"/>
                  <a:gd name="T8" fmla="*/ 41 w 41"/>
                  <a:gd name="T9" fmla="*/ 9 h 10"/>
                  <a:gd name="T10" fmla="*/ 38 w 41"/>
                  <a:gd name="T11" fmla="*/ 9 h 10"/>
                  <a:gd name="T12" fmla="*/ 2 w 41"/>
                  <a:gd name="T13" fmla="*/ 10 h 10"/>
                  <a:gd name="T14" fmla="*/ 2 w 41"/>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0">
                    <a:moveTo>
                      <a:pt x="2" y="10"/>
                    </a:moveTo>
                    <a:cubicBezTo>
                      <a:pt x="1" y="10"/>
                      <a:pt x="0" y="9"/>
                      <a:pt x="0" y="8"/>
                    </a:cubicBezTo>
                    <a:cubicBezTo>
                      <a:pt x="0" y="7"/>
                      <a:pt x="0" y="6"/>
                      <a:pt x="1" y="6"/>
                    </a:cubicBezTo>
                    <a:cubicBezTo>
                      <a:pt x="5" y="5"/>
                      <a:pt x="34" y="0"/>
                      <a:pt x="41" y="7"/>
                    </a:cubicBezTo>
                    <a:cubicBezTo>
                      <a:pt x="41" y="7"/>
                      <a:pt x="41" y="8"/>
                      <a:pt x="41" y="9"/>
                    </a:cubicBezTo>
                    <a:cubicBezTo>
                      <a:pt x="40" y="10"/>
                      <a:pt x="39" y="10"/>
                      <a:pt x="38" y="9"/>
                    </a:cubicBezTo>
                    <a:cubicBezTo>
                      <a:pt x="34" y="6"/>
                      <a:pt x="14" y="8"/>
                      <a:pt x="2" y="10"/>
                    </a:cubicBezTo>
                    <a:cubicBezTo>
                      <a:pt x="2"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1" name="Freeform 88"/>
              <p:cNvSpPr>
                <a:spLocks/>
              </p:cNvSpPr>
              <p:nvPr/>
            </p:nvSpPr>
            <p:spPr bwMode="auto">
              <a:xfrm>
                <a:off x="989013" y="6150515"/>
                <a:ext cx="53975" cy="12700"/>
              </a:xfrm>
              <a:custGeom>
                <a:avLst/>
                <a:gdLst>
                  <a:gd name="T0" fmla="*/ 34 w 36"/>
                  <a:gd name="T1" fmla="*/ 8 h 9"/>
                  <a:gd name="T2" fmla="*/ 34 w 36"/>
                  <a:gd name="T3" fmla="*/ 8 h 9"/>
                  <a:gd name="T4" fmla="*/ 3 w 36"/>
                  <a:gd name="T5" fmla="*/ 8 h 9"/>
                  <a:gd name="T6" fmla="*/ 1 w 36"/>
                  <a:gd name="T7" fmla="*/ 8 h 9"/>
                  <a:gd name="T8" fmla="*/ 1 w 36"/>
                  <a:gd name="T9" fmla="*/ 6 h 9"/>
                  <a:gd name="T10" fmla="*/ 35 w 36"/>
                  <a:gd name="T11" fmla="*/ 5 h 9"/>
                  <a:gd name="T12" fmla="*/ 36 w 36"/>
                  <a:gd name="T13" fmla="*/ 7 h 9"/>
                  <a:gd name="T14" fmla="*/ 34 w 36"/>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
                    <a:moveTo>
                      <a:pt x="34" y="8"/>
                    </a:moveTo>
                    <a:cubicBezTo>
                      <a:pt x="34" y="8"/>
                      <a:pt x="34" y="8"/>
                      <a:pt x="34" y="8"/>
                    </a:cubicBezTo>
                    <a:cubicBezTo>
                      <a:pt x="24" y="7"/>
                      <a:pt x="6" y="5"/>
                      <a:pt x="3" y="8"/>
                    </a:cubicBezTo>
                    <a:cubicBezTo>
                      <a:pt x="2" y="9"/>
                      <a:pt x="1" y="9"/>
                      <a:pt x="1" y="8"/>
                    </a:cubicBezTo>
                    <a:cubicBezTo>
                      <a:pt x="0" y="7"/>
                      <a:pt x="0" y="6"/>
                      <a:pt x="1" y="6"/>
                    </a:cubicBezTo>
                    <a:cubicBezTo>
                      <a:pt x="7" y="0"/>
                      <a:pt x="32" y="5"/>
                      <a:pt x="35" y="5"/>
                    </a:cubicBezTo>
                    <a:cubicBezTo>
                      <a:pt x="35" y="5"/>
                      <a:pt x="36" y="6"/>
                      <a:pt x="36" y="7"/>
                    </a:cubicBezTo>
                    <a:cubicBezTo>
                      <a:pt x="36" y="8"/>
                      <a:pt x="35" y="8"/>
                      <a:pt x="34"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2" name="Freeform 89"/>
              <p:cNvSpPr>
                <a:spLocks/>
              </p:cNvSpPr>
              <p:nvPr/>
            </p:nvSpPr>
            <p:spPr bwMode="auto">
              <a:xfrm>
                <a:off x="944563" y="6174328"/>
                <a:ext cx="23812" cy="61913"/>
              </a:xfrm>
              <a:custGeom>
                <a:avLst/>
                <a:gdLst>
                  <a:gd name="T0" fmla="*/ 16 w 16"/>
                  <a:gd name="T1" fmla="*/ 0 h 41"/>
                  <a:gd name="T2" fmla="*/ 16 w 16"/>
                  <a:gd name="T3" fmla="*/ 41 h 41"/>
                  <a:gd name="T4" fmla="*/ 0 w 16"/>
                  <a:gd name="T5" fmla="*/ 41 h 41"/>
                  <a:gd name="T6" fmla="*/ 3 w 16"/>
                  <a:gd name="T7" fmla="*/ 37 h 41"/>
                  <a:gd name="T8" fmla="*/ 8 w 16"/>
                  <a:gd name="T9" fmla="*/ 25 h 41"/>
                  <a:gd name="T10" fmla="*/ 9 w 16"/>
                  <a:gd name="T11" fmla="*/ 7 h 41"/>
                  <a:gd name="T12" fmla="*/ 16 w 16"/>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6" h="41">
                    <a:moveTo>
                      <a:pt x="16" y="0"/>
                    </a:moveTo>
                    <a:cubicBezTo>
                      <a:pt x="16" y="41"/>
                      <a:pt x="16" y="41"/>
                      <a:pt x="16" y="41"/>
                    </a:cubicBezTo>
                    <a:cubicBezTo>
                      <a:pt x="0" y="41"/>
                      <a:pt x="0" y="41"/>
                      <a:pt x="0" y="41"/>
                    </a:cubicBezTo>
                    <a:cubicBezTo>
                      <a:pt x="1" y="39"/>
                      <a:pt x="1" y="38"/>
                      <a:pt x="3" y="37"/>
                    </a:cubicBezTo>
                    <a:cubicBezTo>
                      <a:pt x="5" y="35"/>
                      <a:pt x="7" y="30"/>
                      <a:pt x="8" y="25"/>
                    </a:cubicBezTo>
                    <a:cubicBezTo>
                      <a:pt x="9" y="7"/>
                      <a:pt x="9" y="7"/>
                      <a:pt x="9" y="7"/>
                    </a:cubicBezTo>
                    <a:cubicBezTo>
                      <a:pt x="9" y="2"/>
                      <a:pt x="14" y="0"/>
                      <a:pt x="16" y="0"/>
                    </a:cubicBezTo>
                    <a:close/>
                  </a:path>
                </a:pathLst>
              </a:custGeom>
              <a:solidFill>
                <a:srgbClr val="D9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3" name="Freeform 90"/>
              <p:cNvSpPr>
                <a:spLocks/>
              </p:cNvSpPr>
              <p:nvPr/>
            </p:nvSpPr>
            <p:spPr bwMode="auto">
              <a:xfrm>
                <a:off x="944563" y="6236240"/>
                <a:ext cx="47625" cy="14288"/>
              </a:xfrm>
              <a:custGeom>
                <a:avLst/>
                <a:gdLst>
                  <a:gd name="T0" fmla="*/ 32 w 32"/>
                  <a:gd name="T1" fmla="*/ 0 h 10"/>
                  <a:gd name="T2" fmla="*/ 26 w 32"/>
                  <a:gd name="T3" fmla="*/ 5 h 10"/>
                  <a:gd name="T4" fmla="*/ 23 w 32"/>
                  <a:gd name="T5" fmla="*/ 7 h 10"/>
                  <a:gd name="T6" fmla="*/ 16 w 32"/>
                  <a:gd name="T7" fmla="*/ 10 h 10"/>
                  <a:gd name="T8" fmla="*/ 10 w 32"/>
                  <a:gd name="T9" fmla="*/ 7 h 10"/>
                  <a:gd name="T10" fmla="*/ 6 w 32"/>
                  <a:gd name="T11" fmla="*/ 5 h 10"/>
                  <a:gd name="T12" fmla="*/ 0 w 32"/>
                  <a:gd name="T13" fmla="*/ 0 h 10"/>
                  <a:gd name="T14" fmla="*/ 0 w 32"/>
                  <a:gd name="T15" fmla="*/ 0 h 10"/>
                  <a:gd name="T16" fmla="*/ 32 w 32"/>
                  <a:gd name="T17" fmla="*/ 0 h 10"/>
                  <a:gd name="T18" fmla="*/ 32 w 32"/>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0">
                    <a:moveTo>
                      <a:pt x="32" y="0"/>
                    </a:moveTo>
                    <a:cubicBezTo>
                      <a:pt x="32" y="2"/>
                      <a:pt x="30" y="5"/>
                      <a:pt x="26" y="5"/>
                    </a:cubicBezTo>
                    <a:cubicBezTo>
                      <a:pt x="25" y="5"/>
                      <a:pt x="25" y="6"/>
                      <a:pt x="23" y="7"/>
                    </a:cubicBezTo>
                    <a:cubicBezTo>
                      <a:pt x="21" y="9"/>
                      <a:pt x="19" y="10"/>
                      <a:pt x="16" y="10"/>
                    </a:cubicBezTo>
                    <a:cubicBezTo>
                      <a:pt x="14" y="10"/>
                      <a:pt x="11" y="9"/>
                      <a:pt x="10" y="7"/>
                    </a:cubicBezTo>
                    <a:cubicBezTo>
                      <a:pt x="8" y="6"/>
                      <a:pt x="7" y="5"/>
                      <a:pt x="6" y="5"/>
                    </a:cubicBezTo>
                    <a:cubicBezTo>
                      <a:pt x="3" y="5"/>
                      <a:pt x="0" y="2"/>
                      <a:pt x="0" y="0"/>
                    </a:cubicBezTo>
                    <a:cubicBezTo>
                      <a:pt x="0" y="0"/>
                      <a:pt x="0" y="0"/>
                      <a:pt x="0" y="0"/>
                    </a:cubicBezTo>
                    <a:cubicBezTo>
                      <a:pt x="32" y="0"/>
                      <a:pt x="32" y="0"/>
                      <a:pt x="32" y="0"/>
                    </a:cubicBezTo>
                    <a:cubicBezTo>
                      <a:pt x="32" y="0"/>
                      <a:pt x="32" y="0"/>
                      <a:pt x="32" y="0"/>
                    </a:cubicBezTo>
                    <a:close/>
                  </a:path>
                </a:pathLst>
              </a:custGeom>
              <a:solidFill>
                <a:srgbClr val="BA8D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sp>
          <p:nvSpPr>
            <p:cNvPr id="207" name="Freeform: Shape 206"/>
            <p:cNvSpPr/>
            <p:nvPr/>
          </p:nvSpPr>
          <p:spPr bwMode="auto">
            <a:xfrm>
              <a:off x="414207" y="6327648"/>
              <a:ext cx="914400" cy="508000"/>
            </a:xfrm>
            <a:custGeom>
              <a:avLst/>
              <a:gdLst>
                <a:gd name="connsiteX0" fmla="*/ 27940 w 914400"/>
                <a:gd name="connsiteY0" fmla="*/ 0 h 508000"/>
                <a:gd name="connsiteX1" fmla="*/ 101600 w 914400"/>
                <a:gd name="connsiteY1" fmla="*/ 93980 h 508000"/>
                <a:gd name="connsiteX2" fmla="*/ 162560 w 914400"/>
                <a:gd name="connsiteY2" fmla="*/ 147320 h 508000"/>
                <a:gd name="connsiteX3" fmla="*/ 251460 w 914400"/>
                <a:gd name="connsiteY3" fmla="*/ 203200 h 508000"/>
                <a:gd name="connsiteX4" fmla="*/ 340360 w 914400"/>
                <a:gd name="connsiteY4" fmla="*/ 228600 h 508000"/>
                <a:gd name="connsiteX5" fmla="*/ 434340 w 914400"/>
                <a:gd name="connsiteY5" fmla="*/ 246380 h 508000"/>
                <a:gd name="connsiteX6" fmla="*/ 530860 w 914400"/>
                <a:gd name="connsiteY6" fmla="*/ 236220 h 508000"/>
                <a:gd name="connsiteX7" fmla="*/ 640080 w 914400"/>
                <a:gd name="connsiteY7" fmla="*/ 200660 h 508000"/>
                <a:gd name="connsiteX8" fmla="*/ 716280 w 914400"/>
                <a:gd name="connsiteY8" fmla="*/ 160020 h 508000"/>
                <a:gd name="connsiteX9" fmla="*/ 764540 w 914400"/>
                <a:gd name="connsiteY9" fmla="*/ 114300 h 508000"/>
                <a:gd name="connsiteX10" fmla="*/ 817880 w 914400"/>
                <a:gd name="connsiteY10" fmla="*/ 55880 h 508000"/>
                <a:gd name="connsiteX11" fmla="*/ 855980 w 914400"/>
                <a:gd name="connsiteY11" fmla="*/ 5080 h 508000"/>
                <a:gd name="connsiteX12" fmla="*/ 914400 w 914400"/>
                <a:gd name="connsiteY12" fmla="*/ 256540 h 508000"/>
                <a:gd name="connsiteX13" fmla="*/ 629920 w 914400"/>
                <a:gd name="connsiteY13" fmla="*/ 508000 h 508000"/>
                <a:gd name="connsiteX14" fmla="*/ 208280 w 914400"/>
                <a:gd name="connsiteY14" fmla="*/ 393700 h 508000"/>
                <a:gd name="connsiteX15" fmla="*/ 60960 w 914400"/>
                <a:gd name="connsiteY15" fmla="*/ 279400 h 508000"/>
                <a:gd name="connsiteX16" fmla="*/ 0 w 914400"/>
                <a:gd name="connsiteY16" fmla="*/ 8636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 h="508000">
                  <a:moveTo>
                    <a:pt x="27940" y="0"/>
                  </a:moveTo>
                  <a:lnTo>
                    <a:pt x="101600" y="93980"/>
                  </a:lnTo>
                  <a:lnTo>
                    <a:pt x="162560" y="147320"/>
                  </a:lnTo>
                  <a:lnTo>
                    <a:pt x="251460" y="203200"/>
                  </a:lnTo>
                  <a:lnTo>
                    <a:pt x="340360" y="228600"/>
                  </a:lnTo>
                  <a:lnTo>
                    <a:pt x="434340" y="246380"/>
                  </a:lnTo>
                  <a:lnTo>
                    <a:pt x="530860" y="236220"/>
                  </a:lnTo>
                  <a:lnTo>
                    <a:pt x="640080" y="200660"/>
                  </a:lnTo>
                  <a:lnTo>
                    <a:pt x="716280" y="160020"/>
                  </a:lnTo>
                  <a:lnTo>
                    <a:pt x="764540" y="114300"/>
                  </a:lnTo>
                  <a:lnTo>
                    <a:pt x="817880" y="55880"/>
                  </a:lnTo>
                  <a:lnTo>
                    <a:pt x="855980" y="5080"/>
                  </a:lnTo>
                  <a:lnTo>
                    <a:pt x="914400" y="256540"/>
                  </a:lnTo>
                  <a:lnTo>
                    <a:pt x="629920" y="508000"/>
                  </a:lnTo>
                  <a:lnTo>
                    <a:pt x="208280" y="393700"/>
                  </a:lnTo>
                  <a:lnTo>
                    <a:pt x="60960" y="279400"/>
                  </a:lnTo>
                  <a:lnTo>
                    <a:pt x="0" y="86360"/>
                  </a:lnTo>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defRPr/>
              </a:pPr>
              <a:endParaRPr lang="en-US" sz="1765" kern="0">
                <a:solidFill>
                  <a:sysClr val="windowText" lastClr="000000"/>
                </a:solidFill>
              </a:endParaRPr>
            </a:p>
          </p:txBody>
        </p:sp>
        <p:sp>
          <p:nvSpPr>
            <p:cNvPr id="205" name="Oval 204"/>
            <p:cNvSpPr/>
            <p:nvPr/>
          </p:nvSpPr>
          <p:spPr bwMode="auto">
            <a:xfrm>
              <a:off x="381872" y="5624544"/>
              <a:ext cx="950976" cy="950976"/>
            </a:xfrm>
            <a:prstGeom prst="ellipse">
              <a:avLst/>
            </a:prstGeom>
            <a:noFill/>
            <a:ln w="19050">
              <a:solidFill>
                <a:srgbClr val="D0D0D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10" name="Rectangle 209"/>
          <p:cNvSpPr/>
          <p:nvPr/>
        </p:nvSpPr>
        <p:spPr>
          <a:xfrm>
            <a:off x="9469245" y="6389568"/>
            <a:ext cx="2315764" cy="356037"/>
          </a:xfrm>
          <a:prstGeom prst="rect">
            <a:avLst/>
          </a:prstGeom>
        </p:spPr>
        <p:txBody>
          <a:bodyPr wrap="square">
            <a:spAutoFit/>
          </a:bodyPr>
          <a:lstStyle/>
          <a:p>
            <a:pPr marL="0" lvl="1" defTabSz="914278">
              <a:lnSpc>
                <a:spcPct val="110000"/>
              </a:lnSpc>
              <a:spcBef>
                <a:spcPts val="300"/>
              </a:spcBef>
              <a:spcAft>
                <a:spcPts val="333"/>
              </a:spcAft>
              <a:defRPr/>
            </a:pPr>
            <a:r>
              <a:rPr lang="en-US" sz="1470" b="1" dirty="0">
                <a:gradFill>
                  <a:gsLst>
                    <a:gs pos="0">
                      <a:srgbClr val="FFFFFF"/>
                    </a:gs>
                    <a:gs pos="43000">
                      <a:srgbClr val="FFFFFF"/>
                    </a:gs>
                  </a:gsLst>
                  <a:lin ang="5400000" scaled="0"/>
                </a:gradFill>
                <a:latin typeface="Segoe UI"/>
                <a:ea typeface="Segoe UI" pitchFamily="34" charset="0"/>
                <a:cs typeface="Segoe UI" pitchFamily="34" charset="0"/>
              </a:rPr>
              <a:t>fasttrack.office.com </a:t>
            </a:r>
            <a:r>
              <a:rPr lang="en-US" sz="1568" b="1" dirty="0">
                <a:gradFill>
                  <a:gsLst>
                    <a:gs pos="63889">
                      <a:srgbClr val="FFFFFF"/>
                    </a:gs>
                    <a:gs pos="39000">
                      <a:srgbClr val="FFFFFF"/>
                    </a:gs>
                  </a:gsLst>
                  <a:lin ang="5400000" scaled="0"/>
                </a:gradFill>
                <a:latin typeface="Segoe UI Symbol" panose="020B0502040204020203" pitchFamily="34" charset="0"/>
                <a:ea typeface="Segoe UI Symbol" panose="020B0502040204020203" pitchFamily="34" charset="0"/>
                <a:cs typeface="Segoe UI" pitchFamily="34" charset="0"/>
              </a:rPr>
              <a:t></a:t>
            </a:r>
            <a:endParaRPr lang="en-US" sz="1470" dirty="0">
              <a:gradFill>
                <a:gsLst>
                  <a:gs pos="0">
                    <a:srgbClr val="FFFFFF"/>
                  </a:gs>
                  <a:gs pos="43000">
                    <a:srgbClr val="FFFFFF"/>
                  </a:gs>
                </a:gsLst>
                <a:lin ang="5400000" scaled="0"/>
              </a:gradFill>
              <a:latin typeface="Segoe UI"/>
              <a:ea typeface="Segoe UI" pitchFamily="34" charset="0"/>
              <a:cs typeface="Segoe UI" pitchFamily="34" charset="0"/>
            </a:endParaRPr>
          </a:p>
        </p:txBody>
      </p:sp>
      <p:sp>
        <p:nvSpPr>
          <p:cNvPr id="211" name="Rectangle 210"/>
          <p:cNvSpPr/>
          <p:nvPr/>
        </p:nvSpPr>
        <p:spPr>
          <a:xfrm>
            <a:off x="8539244" y="560171"/>
            <a:ext cx="2845679" cy="1021305"/>
          </a:xfrm>
          <a:prstGeom prst="rect">
            <a:avLst/>
          </a:prstGeom>
        </p:spPr>
        <p:txBody>
          <a:bodyPr wrap="square">
            <a:spAutoFit/>
          </a:bodyPr>
          <a:lstStyle/>
          <a:p>
            <a:pPr marL="0" lvl="1" defTabSz="914102" fontAlgn="base">
              <a:lnSpc>
                <a:spcPct val="110000"/>
              </a:lnSpc>
              <a:spcBef>
                <a:spcPct val="0"/>
              </a:spcBef>
              <a:spcAft>
                <a:spcPct val="0"/>
              </a:spcAft>
              <a:defRPr/>
            </a:pPr>
            <a:r>
              <a:rPr lang="en-US" sz="1372" dirty="0">
                <a:gradFill>
                  <a:gsLst>
                    <a:gs pos="13889">
                      <a:schemeClr val="tx1"/>
                    </a:gs>
                    <a:gs pos="28704">
                      <a:schemeClr val="tx1"/>
                    </a:gs>
                  </a:gsLst>
                  <a:lin ang="5400000" scaled="0"/>
                </a:gradFill>
                <a:latin typeface="Segoe UI"/>
                <a:ea typeface="Segoe UI" pitchFamily="34" charset="0"/>
                <a:cs typeface="Segoe UI" pitchFamily="34" charset="0"/>
              </a:rPr>
              <a:t>Learn how to get the most out of Office 365, quickly get your team onboard, and drive adoption with FastTrack.</a:t>
            </a:r>
          </a:p>
        </p:txBody>
      </p:sp>
    </p:spTree>
    <p:extLst>
      <p:ext uri="{BB962C8B-B14F-4D97-AF65-F5344CB8AC3E}">
        <p14:creationId xmlns:p14="http://schemas.microsoft.com/office/powerpoint/2010/main" val="40783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45"/>
            <a:ext cx="12192000" cy="5704481"/>
          </a:xfrm>
          <a:prstGeom prst="rect">
            <a:avLst/>
          </a:prstGeom>
        </p:spPr>
      </p:pic>
      <p:sp>
        <p:nvSpPr>
          <p:cNvPr id="8" name="TextBox 7"/>
          <p:cNvSpPr txBox="1"/>
          <p:nvPr/>
        </p:nvSpPr>
        <p:spPr>
          <a:xfrm>
            <a:off x="828675" y="2327228"/>
            <a:ext cx="10815637" cy="4001095"/>
          </a:xfrm>
          <a:prstGeom prst="rect">
            <a:avLst/>
          </a:prstGeom>
          <a:noFill/>
        </p:spPr>
        <p:txBody>
          <a:bodyPr wrap="square" rtlCol="0">
            <a:spAutoFit/>
          </a:bodyPr>
          <a:lstStyle/>
          <a:p>
            <a:pPr marL="0" algn="ctr" defTabSz="914400" rtl="0" eaLnBrk="1" latinLnBrk="0" hangingPunct="1"/>
            <a:r>
              <a:rPr lang="en-US" sz="4800" b="1" dirty="0">
                <a:solidFill>
                  <a:schemeClr val="bg1"/>
                </a:solidFill>
                <a:latin typeface="+mj-lt"/>
              </a:rPr>
              <a:t>Thank You</a:t>
            </a:r>
          </a:p>
          <a:p>
            <a:pPr algn="ctr"/>
            <a:endParaRPr lang="en-US" sz="2000" dirty="0">
              <a:solidFill>
                <a:schemeClr val="bg1"/>
              </a:solidFill>
            </a:endParaRPr>
          </a:p>
          <a:p>
            <a:pPr lvl="1" algn="ctr"/>
            <a:r>
              <a:rPr lang="en-US" sz="2400" dirty="0">
                <a:solidFill>
                  <a:schemeClr val="bg1"/>
                </a:solidFill>
              </a:rPr>
              <a:t>Twitter - @ragavj</a:t>
            </a:r>
          </a:p>
          <a:p>
            <a:pPr lvl="1" algn="ctr"/>
            <a:r>
              <a:rPr lang="en-US" sz="2400" dirty="0">
                <a:solidFill>
                  <a:schemeClr val="bg1"/>
                </a:solidFill>
              </a:rPr>
              <a:t>Skype – sip:ragav@klstinc.com </a:t>
            </a:r>
          </a:p>
          <a:p>
            <a:pPr lvl="1" algn="ctr"/>
            <a:r>
              <a:rPr lang="en-US" sz="2400" dirty="0">
                <a:solidFill>
                  <a:schemeClr val="bg1"/>
                </a:solidFill>
              </a:rPr>
              <a:t>LinkedIn – www.linkedin.com/in/ragav </a:t>
            </a:r>
          </a:p>
          <a:p>
            <a:pPr lvl="1" algn="ctr"/>
            <a:r>
              <a:rPr lang="en-US" sz="2400" dirty="0">
                <a:solidFill>
                  <a:schemeClr val="bg1"/>
                </a:solidFill>
              </a:rPr>
              <a:t>Blog – ragavj.blogspot.com  </a:t>
            </a:r>
          </a:p>
          <a:p>
            <a:pPr lvl="1" algn="ctr"/>
            <a:endParaRPr lang="en-US" sz="2400" dirty="0">
              <a:solidFill>
                <a:schemeClr val="bg1"/>
              </a:solidFill>
            </a:endParaRPr>
          </a:p>
          <a:p>
            <a:pPr lvl="1" algn="ctr"/>
            <a:r>
              <a:rPr lang="en-US" sz="2000" i="1" dirty="0">
                <a:solidFill>
                  <a:schemeClr val="bg1"/>
                </a:solidFill>
              </a:rPr>
              <a:t>Key Statistics References - </a:t>
            </a:r>
            <a:r>
              <a:rPr lang="en-US" sz="2000" i="1" dirty="0">
                <a:solidFill>
                  <a:schemeClr val="bg1"/>
                </a:solidFill>
              </a:rPr>
              <a:t>http://bit.ly/DigitalWorkplaceStats  </a:t>
            </a:r>
            <a:endParaRPr lang="en-US" sz="2000" i="1" dirty="0">
              <a:solidFill>
                <a:schemeClr val="bg1"/>
              </a:solidFill>
            </a:endParaRPr>
          </a:p>
          <a:p>
            <a:pPr marL="0" algn="ctr" defTabSz="914400" rtl="0" eaLnBrk="1" latinLnBrk="0" hangingPunct="1"/>
            <a:endParaRPr lang="en-US" sz="4200" dirty="0">
              <a:solidFill>
                <a:schemeClr val="bg1"/>
              </a:solidFill>
              <a:latin typeface="+mj-lt"/>
            </a:endParaRPr>
          </a:p>
        </p:txBody>
      </p:sp>
      <p:grpSp>
        <p:nvGrpSpPr>
          <p:cNvPr id="9" name="Group 8"/>
          <p:cNvGrpSpPr/>
          <p:nvPr/>
        </p:nvGrpSpPr>
        <p:grpSpPr>
          <a:xfrm>
            <a:off x="433802" y="5907735"/>
            <a:ext cx="11618767" cy="820914"/>
            <a:chOff x="433802" y="5907735"/>
            <a:chExt cx="11618767" cy="82091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11" name="Picture 10"/>
            <p:cNvPicPr>
              <a:picLocks noChangeAspect="1"/>
            </p:cNvPicPr>
            <p:nvPr/>
          </p:nvPicPr>
          <p:blipFill>
            <a:blip r:embed="rId5"/>
            <a:stretch>
              <a:fillRect/>
            </a:stretch>
          </p:blipFill>
          <p:spPr>
            <a:xfrm>
              <a:off x="433802" y="6086496"/>
              <a:ext cx="2859932" cy="551726"/>
            </a:xfrm>
            <a:prstGeom prst="rect">
              <a:avLst/>
            </a:prstGeom>
          </p:spPr>
        </p:pic>
      </p:grpSp>
    </p:spTree>
    <p:extLst>
      <p:ext uri="{BB962C8B-B14F-4D97-AF65-F5344CB8AC3E}">
        <p14:creationId xmlns:p14="http://schemas.microsoft.com/office/powerpoint/2010/main" val="1656460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6" name="Title 4"/>
          <p:cNvSpPr txBox="1">
            <a:spLocks/>
          </p:cNvSpPr>
          <p:nvPr/>
        </p:nvSpPr>
        <p:spPr>
          <a:xfrm>
            <a:off x="531813" y="0"/>
            <a:ext cx="10821987" cy="10343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About Me</a:t>
            </a:r>
          </a:p>
        </p:txBody>
      </p:sp>
      <p:sp>
        <p:nvSpPr>
          <p:cNvPr id="9" name="Content Placeholder 5"/>
          <p:cNvSpPr txBox="1">
            <a:spLocks/>
          </p:cNvSpPr>
          <p:nvPr/>
        </p:nvSpPr>
        <p:spPr>
          <a:xfrm>
            <a:off x="652463" y="967154"/>
            <a:ext cx="10701337" cy="47208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1" dirty="0"/>
              <a:t>My name is Ragav Jagannathan (“Ragav”)</a:t>
            </a:r>
          </a:p>
          <a:p>
            <a:pPr marL="342900" indent="-342900" algn="l">
              <a:buFont typeface="Arial" panose="020B0604020202020204" pitchFamily="34" charset="0"/>
              <a:buChar char="•"/>
            </a:pPr>
            <a:r>
              <a:rPr lang="en-US" sz="2000" dirty="0"/>
              <a:t>Born in India, Raised in Australia, Living in New Jersey and Working in New York City. Travelled over 4 continents, 22 countries, 58 cities for SharePoint implementations.</a:t>
            </a:r>
          </a:p>
          <a:p>
            <a:pPr marL="342900" indent="-342900" algn="l">
              <a:buFont typeface="Arial" panose="020B0604020202020204" pitchFamily="34" charset="0"/>
              <a:buChar char="•"/>
            </a:pPr>
            <a:r>
              <a:rPr lang="en-US" sz="2000" dirty="0"/>
              <a:t>15+ years experience with SharePoint, 106+ Enterprise SharePoint implementations.</a:t>
            </a:r>
          </a:p>
          <a:p>
            <a:pPr marL="342900" indent="-342900" algn="l">
              <a:buFont typeface="Arial" panose="020B0604020202020204" pitchFamily="34" charset="0"/>
              <a:buChar char="•"/>
            </a:pPr>
            <a:r>
              <a:rPr lang="en-US" sz="2000" dirty="0"/>
              <a:t>SharePoint advocate, mentor, blogger, trainer, evangelist.</a:t>
            </a:r>
          </a:p>
          <a:p>
            <a:pPr marL="342900" indent="-342900" algn="l">
              <a:buFont typeface="Arial" panose="020B0604020202020204" pitchFamily="34" charset="0"/>
              <a:buChar char="•"/>
            </a:pPr>
            <a:r>
              <a:rPr lang="en-US" sz="2000" dirty="0"/>
              <a:t>Solve Complex Business problems using code-free, out-of-box SharePoint.</a:t>
            </a:r>
          </a:p>
          <a:p>
            <a:pPr marL="342900" indent="-342900" algn="l">
              <a:buFont typeface="Arial" panose="020B0604020202020204" pitchFamily="34" charset="0"/>
              <a:buChar char="•"/>
            </a:pPr>
            <a:r>
              <a:rPr lang="en-US" sz="2000" dirty="0"/>
              <a:t>Founder &amp; President - KL Software Technologies (KLST) group of companies – </a:t>
            </a:r>
            <a:r>
              <a:rPr lang="en-US" sz="2000" dirty="0">
                <a:hlinkClick r:id="rId4"/>
              </a:rPr>
              <a:t>www.klstinc.com</a:t>
            </a:r>
            <a:r>
              <a:rPr lang="en-US" sz="2000" dirty="0"/>
              <a:t> </a:t>
            </a:r>
          </a:p>
          <a:p>
            <a:pPr marL="342900" indent="-342900" algn="l">
              <a:buFont typeface="Arial" panose="020B0604020202020204" pitchFamily="34" charset="0"/>
              <a:buChar char="•"/>
            </a:pPr>
            <a:r>
              <a:rPr lang="en-US" sz="2000" dirty="0"/>
              <a:t>Follow me @</a:t>
            </a:r>
          </a:p>
          <a:p>
            <a:pPr marL="800100" lvl="1" indent="-342900" algn="l">
              <a:buFont typeface="Arial" panose="020B0604020202020204" pitchFamily="34" charset="0"/>
              <a:buChar char="•"/>
            </a:pPr>
            <a:r>
              <a:rPr lang="en-US" sz="1600" dirty="0"/>
              <a:t>Twitter - </a:t>
            </a:r>
            <a:r>
              <a:rPr lang="en-US" sz="1600" dirty="0">
                <a:hlinkClick r:id="rId5"/>
              </a:rPr>
              <a:t>@ragavj</a:t>
            </a:r>
            <a:endParaRPr lang="en-US" sz="1600" dirty="0"/>
          </a:p>
          <a:p>
            <a:pPr marL="800100" lvl="1" indent="-342900" algn="l">
              <a:buFont typeface="Arial" panose="020B0604020202020204" pitchFamily="34" charset="0"/>
              <a:buChar char="•"/>
            </a:pPr>
            <a:r>
              <a:rPr lang="en-US" sz="1600" dirty="0"/>
              <a:t>Skype – </a:t>
            </a:r>
            <a:r>
              <a:rPr lang="en-US" sz="1600" dirty="0">
                <a:hlinkClick r:id="rId6"/>
              </a:rPr>
              <a:t>sip:ragav@klstinc.com</a:t>
            </a:r>
            <a:r>
              <a:rPr lang="en-US" sz="1600" dirty="0"/>
              <a:t> </a:t>
            </a:r>
          </a:p>
          <a:p>
            <a:pPr marL="800100" lvl="1" indent="-342900" algn="l">
              <a:buFont typeface="Arial" panose="020B0604020202020204" pitchFamily="34" charset="0"/>
              <a:buChar char="•"/>
            </a:pPr>
            <a:r>
              <a:rPr lang="en-US" sz="1600" dirty="0"/>
              <a:t>LinkedIn – </a:t>
            </a:r>
            <a:r>
              <a:rPr lang="en-US" sz="1600" dirty="0">
                <a:hlinkClick r:id="rId7"/>
              </a:rPr>
              <a:t>www.linkedin.com/in/ragav</a:t>
            </a:r>
            <a:r>
              <a:rPr lang="en-US" sz="1600" dirty="0"/>
              <a:t> </a:t>
            </a:r>
          </a:p>
          <a:p>
            <a:pPr marL="800100" lvl="1" indent="-342900" algn="l">
              <a:buFont typeface="Arial" panose="020B0604020202020204" pitchFamily="34" charset="0"/>
              <a:buChar char="•"/>
            </a:pPr>
            <a:r>
              <a:rPr lang="en-US" sz="1600" dirty="0"/>
              <a:t>Blog – </a:t>
            </a:r>
            <a:r>
              <a:rPr lang="en-US" sz="1600" dirty="0">
                <a:hlinkClick r:id="rId8"/>
              </a:rPr>
              <a:t>ragavj.blogspot.com</a:t>
            </a:r>
            <a:r>
              <a:rPr lang="en-US" sz="1600" dirty="0"/>
              <a:t>  </a:t>
            </a:r>
          </a:p>
        </p:txBody>
      </p:sp>
    </p:spTree>
    <p:extLst>
      <p:ext uri="{BB962C8B-B14F-4D97-AF65-F5344CB8AC3E}">
        <p14:creationId xmlns:p14="http://schemas.microsoft.com/office/powerpoint/2010/main" val="1900559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6" name="Title 1"/>
          <p:cNvSpPr txBox="1">
            <a:spLocks/>
          </p:cNvSpPr>
          <p:nvPr/>
        </p:nvSpPr>
        <p:spPr bwMode="auto">
          <a:xfrm>
            <a:off x="524543" y="218596"/>
            <a:ext cx="115280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rPr>
              <a:t>About KL Software Technologies </a:t>
            </a:r>
            <a:r>
              <a:rPr lang="en-US" sz="5400" dirty="0">
                <a:solidFill>
                  <a:srgbClr val="2E2E2E"/>
                </a:solidFill>
                <a:latin typeface="Calibri Light"/>
              </a:rPr>
              <a:t>(“KLST”)</a:t>
            </a:r>
            <a:endParaRPr kumimoji="0" lang="en-US" sz="5400" b="0" i="0" u="none" strike="noStrike" kern="1200" cap="none" spc="0" normalizeH="0" baseline="0" noProof="0" dirty="0">
              <a:ln>
                <a:noFill/>
              </a:ln>
              <a:solidFill>
                <a:srgbClr val="2E2E2E"/>
              </a:solidFill>
              <a:effectLst/>
              <a:uLnTx/>
              <a:uFillTx/>
              <a:latin typeface="Calibri Light"/>
            </a:endParaRPr>
          </a:p>
        </p:txBody>
      </p:sp>
    </p:spTree>
    <p:extLst>
      <p:ext uri="{BB962C8B-B14F-4D97-AF65-F5344CB8AC3E}">
        <p14:creationId xmlns:p14="http://schemas.microsoft.com/office/powerpoint/2010/main" val="60135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6" name="Title 4"/>
          <p:cNvSpPr txBox="1">
            <a:spLocks/>
          </p:cNvSpPr>
          <p:nvPr/>
        </p:nvSpPr>
        <p:spPr>
          <a:xfrm>
            <a:off x="531813" y="0"/>
            <a:ext cx="11660187" cy="958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About KL Software Technologies (“KLST”)</a:t>
            </a:r>
          </a:p>
        </p:txBody>
      </p:sp>
      <p:sp>
        <p:nvSpPr>
          <p:cNvPr id="9" name="Content Placeholder 5"/>
          <p:cNvSpPr txBox="1">
            <a:spLocks/>
          </p:cNvSpPr>
          <p:nvPr/>
        </p:nvSpPr>
        <p:spPr>
          <a:xfrm>
            <a:off x="652463" y="958619"/>
            <a:ext cx="11400106"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14+ Years of Excellence</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HQ in New York City, offices in Sydney AUSTRALIA and Chennai INDIA.</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Microsoft GOLD Competencies in Cloud Productivity, Cloud Platform, Collaboration, Application Development</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Global Microsoft Certified Team of SharePoint experts</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Key Partnerships – Microsoft, Apple, Google, Harmon.ie, Metalogix</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Mobile-First, Cloud-First Software+Services offerings – lead with key vertical &amp; horizontal solutions – </a:t>
            </a:r>
            <a:r>
              <a:rPr lang="en-US" sz="2000" b="1" dirty="0">
                <a:solidFill>
                  <a:srgbClr val="2E2E2E"/>
                </a:solidFill>
                <a:latin typeface="Calibri Light"/>
                <a:hlinkClick r:id="rId4"/>
              </a:rPr>
              <a:t>www.klstinc.com/whyklst</a:t>
            </a:r>
            <a:r>
              <a:rPr lang="en-US" sz="2000" b="1" dirty="0">
                <a:solidFill>
                  <a:srgbClr val="2E2E2E"/>
                </a:solidFill>
                <a:latin typeface="Calibri Light"/>
              </a:rPr>
              <a:t> </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Project101 - Mobile-First Project &amp; Portfolio Management for Office 365 – </a:t>
            </a:r>
            <a:r>
              <a:rPr lang="en-US" sz="2000" b="1" dirty="0">
                <a:solidFill>
                  <a:srgbClr val="2E2E2E"/>
                </a:solidFill>
                <a:latin typeface="Calibri Light"/>
                <a:hlinkClick r:id="rId5"/>
              </a:rPr>
              <a:t>www.klstinc.com/project101</a:t>
            </a:r>
            <a:r>
              <a:rPr lang="en-US" sz="2000" b="1" dirty="0">
                <a:solidFill>
                  <a:srgbClr val="2E2E2E"/>
                </a:solidFill>
                <a:latin typeface="Calibri Light"/>
              </a:rPr>
              <a:t> </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ConnectORG - Simplified Enterprise Social Knowledge Management – </a:t>
            </a:r>
            <a:r>
              <a:rPr lang="en-US" sz="2000" b="1" dirty="0">
                <a:solidFill>
                  <a:srgbClr val="2E2E2E"/>
                </a:solidFill>
                <a:latin typeface="Calibri Light"/>
                <a:hlinkClick r:id="rId6"/>
              </a:rPr>
              <a:t>www.klstinc.com/connectorg</a:t>
            </a:r>
            <a:r>
              <a:rPr lang="en-US" sz="2000" b="1" dirty="0">
                <a:solidFill>
                  <a:srgbClr val="2E2E2E"/>
                </a:solidFill>
                <a:latin typeface="Calibri Light"/>
              </a:rPr>
              <a:t> </a:t>
            </a:r>
          </a:p>
        </p:txBody>
      </p:sp>
    </p:spTree>
    <p:extLst>
      <p:ext uri="{BB962C8B-B14F-4D97-AF65-F5344CB8AC3E}">
        <p14:creationId xmlns:p14="http://schemas.microsoft.com/office/powerpoint/2010/main" val="247416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9" name="Title 1"/>
          <p:cNvSpPr txBox="1">
            <a:spLocks/>
          </p:cNvSpPr>
          <p:nvPr/>
        </p:nvSpPr>
        <p:spPr bwMode="auto">
          <a:xfrm>
            <a:off x="524544" y="218596"/>
            <a:ext cx="9144000" cy="20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ea typeface="+mj-ea"/>
                <a:cs typeface="+mj-cs"/>
              </a:rPr>
              <a:t>Session Objectives</a:t>
            </a:r>
          </a:p>
        </p:txBody>
      </p:sp>
    </p:spTree>
    <p:extLst>
      <p:ext uri="{BB962C8B-B14F-4D97-AF65-F5344CB8AC3E}">
        <p14:creationId xmlns:p14="http://schemas.microsoft.com/office/powerpoint/2010/main" val="217318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3695"/>
            <a:ext cx="10515600" cy="1586993"/>
          </a:xfrm>
        </p:spPr>
        <p:txBody>
          <a:bodyPr>
            <a:normAutofit/>
          </a:bodyPr>
          <a:lstStyle/>
          <a:p>
            <a:r>
              <a:rPr lang="en-US" sz="5400" dirty="0">
                <a:solidFill>
                  <a:schemeClr val="tx1"/>
                </a:solidFill>
              </a:rPr>
              <a:t>Session Objectives</a:t>
            </a:r>
          </a:p>
        </p:txBody>
      </p:sp>
      <p:sp>
        <p:nvSpPr>
          <p:cNvPr id="19" name="TextBox 18"/>
          <p:cNvSpPr txBox="1"/>
          <p:nvPr/>
        </p:nvSpPr>
        <p:spPr>
          <a:xfrm>
            <a:off x="1022776" y="4552347"/>
            <a:ext cx="2790049" cy="724143"/>
          </a:xfrm>
          <a:prstGeom prst="rect">
            <a:avLst/>
          </a:prstGeom>
          <a:noFill/>
        </p:spPr>
        <p:txBody>
          <a:bodyPr wrap="square" lIns="179285" tIns="143428" rIns="179285" bIns="143428" rtlCol="0" anchor="ctr">
            <a:noAutofit/>
          </a:bodyPr>
          <a:lstStyle/>
          <a:p>
            <a:pPr algn="ctr" defTabSz="914367">
              <a:lnSpc>
                <a:spcPct val="90000"/>
              </a:lnSpc>
              <a:spcAft>
                <a:spcPts val="588"/>
              </a:spcAft>
              <a:defRPr/>
            </a:pPr>
            <a:r>
              <a:rPr lang="en-US" sz="2000" kern="0" dirty="0">
                <a:solidFill>
                  <a:schemeClr val="tx2"/>
                </a:solidFill>
                <a:latin typeface="Segoe UI Semibold" charset="0"/>
                <a:ea typeface="Segoe UI Semibold" charset="0"/>
                <a:cs typeface="Segoe UI Semibold" charset="0"/>
              </a:rPr>
              <a:t>Collaboration Today</a:t>
            </a:r>
          </a:p>
        </p:txBody>
      </p:sp>
      <p:grpSp>
        <p:nvGrpSpPr>
          <p:cNvPr id="9" name="Group 8"/>
          <p:cNvGrpSpPr/>
          <p:nvPr/>
        </p:nvGrpSpPr>
        <p:grpSpPr>
          <a:xfrm>
            <a:off x="1202784" y="1710132"/>
            <a:ext cx="2429672" cy="2716465"/>
            <a:chOff x="1226902" y="1743927"/>
            <a:chExt cx="2478392" cy="2770936"/>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227270" y="2036839"/>
              <a:ext cx="2478024" cy="2478024"/>
            </a:xfrm>
            <a:prstGeom prst="ellipse">
              <a:avLst/>
            </a:prstGeom>
          </p:spPr>
        </p:pic>
        <p:sp>
          <p:nvSpPr>
            <p:cNvPr id="3" name="Oval 2"/>
            <p:cNvSpPr/>
            <p:nvPr/>
          </p:nvSpPr>
          <p:spPr bwMode="auto">
            <a:xfrm>
              <a:off x="1226902" y="1743927"/>
              <a:ext cx="838200" cy="83820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367" fontAlgn="base">
                <a:lnSpc>
                  <a:spcPct val="90000"/>
                </a:lnSpc>
                <a:spcBef>
                  <a:spcPct val="0"/>
                </a:spcBef>
                <a:spcAft>
                  <a:spcPts val="588"/>
                </a:spcAft>
                <a:defRPr/>
              </a:pPr>
              <a:r>
                <a:rPr lang="en-US" sz="2745" kern="0" dirty="0">
                  <a:solidFill>
                    <a:srgbClr val="FFFFFF"/>
                  </a:solidFill>
                  <a:latin typeface="Segoe UI Semibold" charset="0"/>
                  <a:ea typeface="Segoe UI Semibold" charset="0"/>
                  <a:cs typeface="Segoe UI Semibold" charset="0"/>
                </a:rPr>
                <a:t>1</a:t>
              </a:r>
            </a:p>
          </p:txBody>
        </p:sp>
      </p:grpSp>
      <p:sp>
        <p:nvSpPr>
          <p:cNvPr id="29" name="TextBox 28"/>
          <p:cNvSpPr txBox="1"/>
          <p:nvPr/>
        </p:nvSpPr>
        <p:spPr>
          <a:xfrm>
            <a:off x="4072379" y="4552347"/>
            <a:ext cx="3893270" cy="724143"/>
          </a:xfrm>
          <a:prstGeom prst="rect">
            <a:avLst/>
          </a:prstGeom>
          <a:noFill/>
        </p:spPr>
        <p:txBody>
          <a:bodyPr wrap="square" lIns="179285" tIns="143428" rIns="179285" bIns="143428" rtlCol="0" anchor="ctr">
            <a:noAutofit/>
          </a:bodyPr>
          <a:lstStyle/>
          <a:p>
            <a:pPr algn="ctr" defTabSz="914367">
              <a:lnSpc>
                <a:spcPct val="90000"/>
              </a:lnSpc>
              <a:spcAft>
                <a:spcPts val="588"/>
              </a:spcAft>
              <a:defRPr/>
            </a:pPr>
            <a:r>
              <a:rPr lang="en-US" sz="2000" kern="0" dirty="0">
                <a:solidFill>
                  <a:schemeClr val="tx2"/>
                </a:solidFill>
                <a:latin typeface="Segoe UI Semibold" charset="0"/>
                <a:ea typeface="Segoe UI Semibold" charset="0"/>
                <a:cs typeface="Segoe UI Semibold" charset="0"/>
              </a:rPr>
              <a:t>Modern Tools</a:t>
            </a:r>
          </a:p>
        </p:txBody>
      </p:sp>
      <p:grpSp>
        <p:nvGrpSpPr>
          <p:cNvPr id="5" name="Group 4"/>
          <p:cNvGrpSpPr/>
          <p:nvPr/>
        </p:nvGrpSpPr>
        <p:grpSpPr>
          <a:xfrm>
            <a:off x="4707592" y="1710132"/>
            <a:ext cx="2429311" cy="2716465"/>
            <a:chOff x="4801988" y="1743927"/>
            <a:chExt cx="2478024" cy="2770936"/>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01988" y="2036839"/>
              <a:ext cx="2478024" cy="2478024"/>
            </a:xfrm>
            <a:prstGeom prst="ellipse">
              <a:avLst/>
            </a:prstGeom>
          </p:spPr>
        </p:pic>
        <p:sp>
          <p:nvSpPr>
            <p:cNvPr id="31" name="Oval 30"/>
            <p:cNvSpPr/>
            <p:nvPr/>
          </p:nvSpPr>
          <p:spPr bwMode="auto">
            <a:xfrm>
              <a:off x="4803278" y="1743927"/>
              <a:ext cx="838200" cy="83820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367" fontAlgn="base">
                <a:lnSpc>
                  <a:spcPct val="90000"/>
                </a:lnSpc>
                <a:spcBef>
                  <a:spcPct val="0"/>
                </a:spcBef>
                <a:spcAft>
                  <a:spcPts val="588"/>
                </a:spcAft>
                <a:defRPr/>
              </a:pPr>
              <a:r>
                <a:rPr lang="en-US" sz="2745" kern="0" dirty="0">
                  <a:solidFill>
                    <a:srgbClr val="FFFFFF"/>
                  </a:solidFill>
                  <a:latin typeface="Segoe UI Semibold" charset="0"/>
                  <a:ea typeface="Segoe UI Semibold" charset="0"/>
                  <a:cs typeface="Segoe UI Semibold" charset="0"/>
                </a:rPr>
                <a:t>2</a:t>
              </a:r>
            </a:p>
          </p:txBody>
        </p:sp>
      </p:grpSp>
      <p:sp>
        <p:nvSpPr>
          <p:cNvPr id="33" name="TextBox 32"/>
          <p:cNvSpPr txBox="1"/>
          <p:nvPr/>
        </p:nvSpPr>
        <p:spPr>
          <a:xfrm>
            <a:off x="8078988" y="4552347"/>
            <a:ext cx="2698661" cy="724143"/>
          </a:xfrm>
          <a:prstGeom prst="rect">
            <a:avLst/>
          </a:prstGeom>
          <a:noFill/>
        </p:spPr>
        <p:txBody>
          <a:bodyPr wrap="square" lIns="179285" tIns="143428" rIns="179285" bIns="143428" rtlCol="0" anchor="ctr">
            <a:noAutofit/>
          </a:bodyPr>
          <a:lstStyle/>
          <a:p>
            <a:pPr algn="ctr" defTabSz="914367">
              <a:lnSpc>
                <a:spcPct val="90000"/>
              </a:lnSpc>
              <a:spcAft>
                <a:spcPts val="588"/>
              </a:spcAft>
              <a:defRPr/>
            </a:pPr>
            <a:r>
              <a:rPr lang="en-US" sz="2000" kern="0" dirty="0">
                <a:solidFill>
                  <a:schemeClr val="tx2"/>
                </a:solidFill>
                <a:latin typeface="Segoe UI Semibold" charset="0"/>
                <a:ea typeface="Segoe UI Semibold" charset="0"/>
                <a:cs typeface="Segoe UI Semibold" charset="0"/>
              </a:rPr>
              <a:t>What, When, How</a:t>
            </a:r>
          </a:p>
        </p:txBody>
      </p:sp>
      <p:grpSp>
        <p:nvGrpSpPr>
          <p:cNvPr id="6" name="Group 5"/>
          <p:cNvGrpSpPr/>
          <p:nvPr/>
        </p:nvGrpSpPr>
        <p:grpSpPr>
          <a:xfrm>
            <a:off x="8213663" y="1710132"/>
            <a:ext cx="2429311" cy="2717419"/>
            <a:chOff x="8378363" y="1743927"/>
            <a:chExt cx="2478024" cy="2771909"/>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78363" y="2037812"/>
              <a:ext cx="2478024" cy="2478024"/>
            </a:xfrm>
            <a:prstGeom prst="ellipse">
              <a:avLst/>
            </a:prstGeom>
          </p:spPr>
        </p:pic>
        <p:sp>
          <p:nvSpPr>
            <p:cNvPr id="35" name="Oval 34"/>
            <p:cNvSpPr/>
            <p:nvPr/>
          </p:nvSpPr>
          <p:spPr bwMode="auto">
            <a:xfrm>
              <a:off x="8379653" y="1743927"/>
              <a:ext cx="838200" cy="83820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367" fontAlgn="base">
                <a:lnSpc>
                  <a:spcPct val="90000"/>
                </a:lnSpc>
                <a:spcBef>
                  <a:spcPct val="0"/>
                </a:spcBef>
                <a:spcAft>
                  <a:spcPts val="588"/>
                </a:spcAft>
                <a:defRPr/>
              </a:pPr>
              <a:r>
                <a:rPr lang="en-US" sz="2745" kern="0" dirty="0">
                  <a:solidFill>
                    <a:srgbClr val="FFFFFF"/>
                  </a:solidFill>
                  <a:latin typeface="Segoe UI Semibold" charset="0"/>
                  <a:ea typeface="Segoe UI Semibold" charset="0"/>
                  <a:cs typeface="Segoe UI Semibold" charset="0"/>
                </a:rPr>
                <a:t>3</a:t>
              </a:r>
            </a:p>
          </p:txBody>
        </p:sp>
      </p:grpSp>
      <p:cxnSp>
        <p:nvCxnSpPr>
          <p:cNvPr id="15" name="Straight Connector 14"/>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33802" y="5907735"/>
            <a:ext cx="11618767" cy="820914"/>
            <a:chOff x="433802" y="5907735"/>
            <a:chExt cx="11618767" cy="820914"/>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21" name="Picture 20"/>
            <p:cNvPicPr>
              <a:picLocks noChangeAspect="1"/>
            </p:cNvPicPr>
            <p:nvPr/>
          </p:nvPicPr>
          <p:blipFill>
            <a:blip r:embed="rId7"/>
            <a:stretch>
              <a:fillRect/>
            </a:stretch>
          </p:blipFill>
          <p:spPr>
            <a:xfrm>
              <a:off x="433802" y="6086496"/>
              <a:ext cx="2859932" cy="551726"/>
            </a:xfrm>
            <a:prstGeom prst="rect">
              <a:avLst/>
            </a:prstGeom>
          </p:spPr>
        </p:pic>
      </p:grpSp>
    </p:spTree>
    <p:extLst>
      <p:ext uri="{BB962C8B-B14F-4D97-AF65-F5344CB8AC3E}">
        <p14:creationId xmlns:p14="http://schemas.microsoft.com/office/powerpoint/2010/main" val="39710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decel="100000"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1+#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par>
                                <p:cTn id="18" presetID="42" presetClass="entr" presetSubtype="0" fill="hold" grpId="0" nodeType="withEffect">
                                  <p:stCondLst>
                                    <p:cond delay="25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2" presetClass="entr" presetSubtype="2" decel="100000" fill="hold" nodeType="with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1+#ppt_w/2"/>
                                          </p:val>
                                        </p:tav>
                                        <p:tav tm="100000">
                                          <p:val>
                                            <p:strVal val="#ppt_x"/>
                                          </p:val>
                                        </p:tav>
                                      </p:tavLst>
                                    </p:anim>
                                    <p:anim calcmode="lin" valueType="num">
                                      <p:cBhvr additive="base">
                                        <p:cTn id="26" dur="750" fill="hold"/>
                                        <p:tgtEl>
                                          <p:spTgt spid="6"/>
                                        </p:tgtEl>
                                        <p:attrNameLst>
                                          <p:attrName>ppt_y</p:attrName>
                                        </p:attrNameLst>
                                      </p:cBhvr>
                                      <p:tavLst>
                                        <p:tav tm="0">
                                          <p:val>
                                            <p:strVal val="#ppt_y"/>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33802" y="5907735"/>
            <a:ext cx="11618767" cy="820914"/>
            <a:chOff x="433802" y="5907735"/>
            <a:chExt cx="11618767" cy="82091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8" name="Picture 7"/>
            <p:cNvPicPr>
              <a:picLocks noChangeAspect="1"/>
            </p:cNvPicPr>
            <p:nvPr/>
          </p:nvPicPr>
          <p:blipFill>
            <a:blip r:embed="rId3"/>
            <a:stretch>
              <a:fillRect/>
            </a:stretch>
          </p:blipFill>
          <p:spPr>
            <a:xfrm>
              <a:off x="433802" y="6086496"/>
              <a:ext cx="2859932" cy="551726"/>
            </a:xfrm>
            <a:prstGeom prst="rect">
              <a:avLst/>
            </a:prstGeom>
          </p:spPr>
        </p:pic>
      </p:grpSp>
      <p:sp>
        <p:nvSpPr>
          <p:cNvPr id="9" name="Title 1"/>
          <p:cNvSpPr txBox="1">
            <a:spLocks/>
          </p:cNvSpPr>
          <p:nvPr/>
        </p:nvSpPr>
        <p:spPr bwMode="auto">
          <a:xfrm>
            <a:off x="524544" y="218596"/>
            <a:ext cx="9144000" cy="20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6000" kern="1200">
                <a:solidFill>
                  <a:schemeClr val="accent4"/>
                </a:solidFill>
                <a:latin typeface="+mj-lt"/>
                <a:ea typeface="+mj-ea"/>
                <a:cs typeface="+mj-cs"/>
              </a:defRPr>
            </a:lvl1pPr>
            <a:lvl2pPr algn="l" rtl="0" fontAlgn="base">
              <a:lnSpc>
                <a:spcPct val="90000"/>
              </a:lnSpc>
              <a:spcBef>
                <a:spcPct val="0"/>
              </a:spcBef>
              <a:spcAft>
                <a:spcPct val="0"/>
              </a:spcAft>
              <a:defRPr sz="4400">
                <a:solidFill>
                  <a:srgbClr val="2E2E2E"/>
                </a:solidFill>
                <a:latin typeface="Calibri Light" panose="020F0302020204030204" pitchFamily="34" charset="0"/>
              </a:defRPr>
            </a:lvl2pPr>
            <a:lvl3pPr algn="l" rtl="0" fontAlgn="base">
              <a:lnSpc>
                <a:spcPct val="90000"/>
              </a:lnSpc>
              <a:spcBef>
                <a:spcPct val="0"/>
              </a:spcBef>
              <a:spcAft>
                <a:spcPct val="0"/>
              </a:spcAft>
              <a:defRPr sz="4400">
                <a:solidFill>
                  <a:srgbClr val="2E2E2E"/>
                </a:solidFill>
                <a:latin typeface="Calibri Light" panose="020F0302020204030204" pitchFamily="34" charset="0"/>
              </a:defRPr>
            </a:lvl3pPr>
            <a:lvl4pPr algn="l" rtl="0" fontAlgn="base">
              <a:lnSpc>
                <a:spcPct val="90000"/>
              </a:lnSpc>
              <a:spcBef>
                <a:spcPct val="0"/>
              </a:spcBef>
              <a:spcAft>
                <a:spcPct val="0"/>
              </a:spcAft>
              <a:defRPr sz="4400">
                <a:solidFill>
                  <a:srgbClr val="2E2E2E"/>
                </a:solidFill>
                <a:latin typeface="Calibri Light" panose="020F0302020204030204" pitchFamily="34" charset="0"/>
              </a:defRPr>
            </a:lvl4pPr>
            <a:lvl5pPr algn="l" rtl="0" fontAlgn="base">
              <a:lnSpc>
                <a:spcPct val="90000"/>
              </a:lnSpc>
              <a:spcBef>
                <a:spcPct val="0"/>
              </a:spcBef>
              <a:spcAft>
                <a:spcPct val="0"/>
              </a:spcAft>
              <a:defRPr sz="4400">
                <a:solidFill>
                  <a:srgbClr val="2E2E2E"/>
                </a:solidFill>
                <a:latin typeface="Calibri Light" panose="020F0302020204030204" pitchFamily="34" charset="0"/>
              </a:defRPr>
            </a:lvl5pPr>
            <a:lvl6pPr marL="457200" algn="l" rtl="0" fontAlgn="base">
              <a:lnSpc>
                <a:spcPct val="90000"/>
              </a:lnSpc>
              <a:spcBef>
                <a:spcPct val="0"/>
              </a:spcBef>
              <a:spcAft>
                <a:spcPct val="0"/>
              </a:spcAft>
              <a:defRPr sz="4400">
                <a:solidFill>
                  <a:srgbClr val="2E2E2E"/>
                </a:solidFill>
                <a:latin typeface="Calibri Light" panose="020F0302020204030204" pitchFamily="34" charset="0"/>
              </a:defRPr>
            </a:lvl6pPr>
            <a:lvl7pPr marL="914400" algn="l" rtl="0" fontAlgn="base">
              <a:lnSpc>
                <a:spcPct val="90000"/>
              </a:lnSpc>
              <a:spcBef>
                <a:spcPct val="0"/>
              </a:spcBef>
              <a:spcAft>
                <a:spcPct val="0"/>
              </a:spcAft>
              <a:defRPr sz="4400">
                <a:solidFill>
                  <a:srgbClr val="2E2E2E"/>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2E2E2E"/>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2E2E2E"/>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2E2E2E"/>
                </a:solidFill>
                <a:effectLst/>
                <a:uLnTx/>
                <a:uFillTx/>
                <a:latin typeface="Calibri Light"/>
                <a:ea typeface="+mj-ea"/>
                <a:cs typeface="+mj-cs"/>
              </a:rPr>
              <a:t>Collaboration Today</a:t>
            </a:r>
          </a:p>
        </p:txBody>
      </p:sp>
    </p:spTree>
    <p:extLst>
      <p:ext uri="{BB962C8B-B14F-4D97-AF65-F5344CB8AC3E}">
        <p14:creationId xmlns:p14="http://schemas.microsoft.com/office/powerpoint/2010/main" val="383889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3696"/>
            <a:ext cx="10515600" cy="1008668"/>
          </a:xfrm>
        </p:spPr>
        <p:txBody>
          <a:bodyPr>
            <a:normAutofit/>
          </a:bodyPr>
          <a:lstStyle/>
          <a:p>
            <a:r>
              <a:rPr lang="en-US" sz="5400" dirty="0">
                <a:solidFill>
                  <a:schemeClr val="tx1"/>
                </a:solidFill>
              </a:rPr>
              <a:t>Collaboration Today</a:t>
            </a:r>
          </a:p>
        </p:txBody>
      </p:sp>
      <p:sp>
        <p:nvSpPr>
          <p:cNvPr id="15" name="Content Placeholder 5"/>
          <p:cNvSpPr txBox="1">
            <a:spLocks/>
          </p:cNvSpPr>
          <p:nvPr/>
        </p:nvSpPr>
        <p:spPr>
          <a:xfrm>
            <a:off x="652463" y="958619"/>
            <a:ext cx="6672164" cy="44706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Modern Workforce - Digital Trends redefining how we work</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Remote Working has increased 4x  (1995-2015)</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Information on-demand “overload” – Over 90% of world’s data generated over last 2 years</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Information is being shared more freely by Senior Managers – personal email / public cloud file sharing on the rise</a:t>
            </a:r>
          </a:p>
          <a:p>
            <a:pPr marL="228600" lvl="0" indent="-228600" algn="l" fontAlgn="base">
              <a:spcAft>
                <a:spcPts val="1200"/>
              </a:spcAft>
              <a:buFont typeface="Arial" panose="020B0604020202020204" pitchFamily="34" charset="0"/>
              <a:buChar char="•"/>
            </a:pPr>
            <a:r>
              <a:rPr lang="en-US" sz="2000" b="1" dirty="0">
                <a:solidFill>
                  <a:srgbClr val="2E2E2E"/>
                </a:solidFill>
                <a:latin typeface="Calibri Light"/>
              </a:rPr>
              <a:t>Employees prefer to work on 2X more teams now than they did 5 years ago</a:t>
            </a:r>
          </a:p>
          <a:p>
            <a:pPr marL="228600" indent="-228600" algn="l" fontAlgn="base">
              <a:spcAft>
                <a:spcPts val="1200"/>
              </a:spcAft>
              <a:buFont typeface="Arial" panose="020B0604020202020204" pitchFamily="34" charset="0"/>
              <a:buChar char="•"/>
            </a:pPr>
            <a:r>
              <a:rPr lang="en-US" sz="2000" b="1" dirty="0">
                <a:solidFill>
                  <a:srgbClr val="2E2E2E"/>
                </a:solidFill>
                <a:latin typeface="Calibri Light"/>
              </a:rPr>
              <a:t>Millennial “Tech Savvy multi-tasker” Workforce – projected to be 50% of US workforce by 2020</a:t>
            </a:r>
          </a:p>
          <a:p>
            <a:pPr lvl="0" algn="l" fontAlgn="base">
              <a:spcAft>
                <a:spcPts val="1200"/>
              </a:spcAft>
            </a:pPr>
            <a:endParaRPr lang="en-US" sz="2000" b="1" dirty="0">
              <a:solidFill>
                <a:srgbClr val="2E2E2E"/>
              </a:solidFill>
              <a:latin typeface="Calibri Light"/>
            </a:endParaRPr>
          </a:p>
        </p:txBody>
      </p:sp>
      <p:pic>
        <p:nvPicPr>
          <p:cNvPr id="2" name="Picture 1"/>
          <p:cNvPicPr>
            <a:picLocks noChangeAspect="1"/>
          </p:cNvPicPr>
          <p:nvPr/>
        </p:nvPicPr>
        <p:blipFill rotWithShape="1">
          <a:blip r:embed="rId3"/>
          <a:srcRect t="11817" b="12052"/>
          <a:stretch/>
        </p:blipFill>
        <p:spPr>
          <a:xfrm>
            <a:off x="7760868" y="1025219"/>
            <a:ext cx="3981762" cy="2020918"/>
          </a:xfrm>
          <a:prstGeom prst="rect">
            <a:avLst/>
          </a:prstGeom>
        </p:spPr>
      </p:pic>
      <p:pic>
        <p:nvPicPr>
          <p:cNvPr id="18" name="Picture 17"/>
          <p:cNvPicPr>
            <a:picLocks noChangeAspect="1"/>
          </p:cNvPicPr>
          <p:nvPr/>
        </p:nvPicPr>
        <p:blipFill>
          <a:blip r:embed="rId4"/>
          <a:stretch>
            <a:fillRect/>
          </a:stretch>
        </p:blipFill>
        <p:spPr>
          <a:xfrm>
            <a:off x="8229597" y="3134145"/>
            <a:ext cx="3029453" cy="2650022"/>
          </a:xfrm>
          <a:prstGeom prst="rect">
            <a:avLst/>
          </a:prstGeom>
        </p:spPr>
      </p:pic>
      <p:cxnSp>
        <p:nvCxnSpPr>
          <p:cNvPr id="371" name="Straight Connector 370"/>
          <p:cNvCxnSpPr/>
          <p:nvPr/>
        </p:nvCxnSpPr>
        <p:spPr>
          <a:xfrm>
            <a:off x="77821" y="5784167"/>
            <a:ext cx="1197474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72" name="Group 371"/>
          <p:cNvGrpSpPr/>
          <p:nvPr/>
        </p:nvGrpSpPr>
        <p:grpSpPr>
          <a:xfrm>
            <a:off x="433802" y="5907735"/>
            <a:ext cx="11618767" cy="820914"/>
            <a:chOff x="433802" y="5907735"/>
            <a:chExt cx="11618767" cy="820914"/>
          </a:xfrm>
        </p:grpSpPr>
        <p:pic>
          <p:nvPicPr>
            <p:cNvPr id="373" name="Picture 3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2936" y="5907735"/>
              <a:ext cx="6799633" cy="820914"/>
            </a:xfrm>
            <a:prstGeom prst="rect">
              <a:avLst/>
            </a:prstGeom>
          </p:spPr>
        </p:pic>
        <p:pic>
          <p:nvPicPr>
            <p:cNvPr id="374" name="Picture 373"/>
            <p:cNvPicPr>
              <a:picLocks noChangeAspect="1"/>
            </p:cNvPicPr>
            <p:nvPr/>
          </p:nvPicPr>
          <p:blipFill>
            <a:blip r:embed="rId6"/>
            <a:stretch>
              <a:fillRect/>
            </a:stretch>
          </p:blipFill>
          <p:spPr>
            <a:xfrm>
              <a:off x="433802" y="6086496"/>
              <a:ext cx="2859932" cy="551726"/>
            </a:xfrm>
            <a:prstGeom prst="rect">
              <a:avLst/>
            </a:prstGeom>
          </p:spPr>
        </p:pic>
      </p:grpSp>
    </p:spTree>
    <p:extLst>
      <p:ext uri="{BB962C8B-B14F-4D97-AF65-F5344CB8AC3E}">
        <p14:creationId xmlns:p14="http://schemas.microsoft.com/office/powerpoint/2010/main" val="974323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6906E6D9AAA4D9D0C7958EC762227" ma:contentTypeVersion="7" ma:contentTypeDescription="Create a new document." ma:contentTypeScope="" ma:versionID="429f86f0edc3706ae0c18f61ad4012a5">
  <xsd:schema xmlns:xsd="http://www.w3.org/2001/XMLSchema" xmlns:xs="http://www.w3.org/2001/XMLSchema" xmlns:p="http://schemas.microsoft.com/office/2006/metadata/properties" xmlns:ns2="18aad11a-fe5b-4c72-b4c7-d29852d518df" xmlns:ns3="1fafab5f-3c45-4729-b6f4-fec0edffbce4" targetNamespace="http://schemas.microsoft.com/office/2006/metadata/properties" ma:root="true" ma:fieldsID="54f19e124c883d9e16293401674da138" ns2:_="" ns3:_="">
    <xsd:import namespace="18aad11a-fe5b-4c72-b4c7-d29852d518df"/>
    <xsd:import namespace="1fafab5f-3c45-4729-b6f4-fec0edffbce4"/>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ad11a-fe5b-4c72-b4c7-d29852d518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afab5f-3c45-4729-b6f4-fec0edffbce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1B6DB7-B26C-4D5D-9EE8-F7C801C3B668}"/>
</file>

<file path=customXml/itemProps2.xml><?xml version="1.0" encoding="utf-8"?>
<ds:datastoreItem xmlns:ds="http://schemas.openxmlformats.org/officeDocument/2006/customXml" ds:itemID="{155789EC-A6C0-4467-B432-4758912082B7}">
  <ds:schemaRefs>
    <ds:schemaRef ds:uri="http://schemas.microsoft.com/office/2006/metadata/properties"/>
    <ds:schemaRef ds:uri="36f41e15-a4db-48e3-a1c3-de059cc42942"/>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b2fd807-1fb9-4868-8bcd-7b49ba2aedc7"/>
    <ds:schemaRef ds:uri="http://purl.org/dc/elements/1.1/"/>
    <ds:schemaRef ds:uri="f9a7e4eb-5797-421e-a5e0-48f758e75ce7"/>
    <ds:schemaRef ds:uri="http://www.w3.org/XML/1998/namespace"/>
    <ds:schemaRef ds:uri="http://purl.org/dc/dcmitype/"/>
  </ds:schemaRefs>
</ds:datastoreItem>
</file>

<file path=customXml/itemProps3.xml><?xml version="1.0" encoding="utf-8"?>
<ds:datastoreItem xmlns:ds="http://schemas.openxmlformats.org/officeDocument/2006/customXml" ds:itemID="{D919275F-15BC-4A94-9D0A-DE268F5FB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827</TotalTime>
  <Words>1747</Words>
  <Application>Microsoft Office PowerPoint</Application>
  <PresentationFormat>Widescreen</PresentationFormat>
  <Paragraphs>305</Paragraphs>
  <Slides>27</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Segoe UI</vt:lpstr>
      <vt:lpstr>Segoe UI Light</vt:lpstr>
      <vt:lpstr>Segoe UI Semibold</vt:lpstr>
      <vt:lpstr>Segoe UI Semilight</vt:lpstr>
      <vt:lpstr>Segoe UI Symbol</vt:lpstr>
      <vt:lpstr>Office Theme</vt:lpstr>
      <vt:lpstr>PowerPoint Presentation</vt:lpstr>
      <vt:lpstr>PowerPoint Presentation</vt:lpstr>
      <vt:lpstr>PowerPoint Presentation</vt:lpstr>
      <vt:lpstr>PowerPoint Presentation</vt:lpstr>
      <vt:lpstr>PowerPoint Presentation</vt:lpstr>
      <vt:lpstr>PowerPoint Presentation</vt:lpstr>
      <vt:lpstr>Session Objectives</vt:lpstr>
      <vt:lpstr>PowerPoint Presentation</vt:lpstr>
      <vt:lpstr>Collaboration Today</vt:lpstr>
      <vt:lpstr>PowerPoint Presentation</vt:lpstr>
      <vt:lpstr>“Group based” Collaboration Need</vt:lpstr>
      <vt:lpstr>“Generational” Work Tools usage </vt:lpstr>
      <vt:lpstr>Office 365 Services for your Digital Needs</vt:lpstr>
      <vt:lpstr>Office 365 – A Quick Recap</vt:lpstr>
      <vt:lpstr>PowerPoint Presentation</vt:lpstr>
      <vt:lpstr>What? Establish Business Scenario</vt:lpstr>
      <vt:lpstr>When? Prioritize Timings – “Quick Wins”</vt:lpstr>
      <vt:lpstr>How – Define Collaboration Journey</vt:lpstr>
      <vt:lpstr>PowerPoint Presentation</vt:lpstr>
      <vt:lpstr>Demo: Ragav’s Journey</vt:lpstr>
      <vt:lpstr>PowerPoint Presentation</vt:lpstr>
      <vt:lpstr>TODO 1: Determine the Audience</vt:lpstr>
      <vt:lpstr>TODO 2: Define Time Sensitivity</vt:lpstr>
      <vt:lpstr>TODO 3: Define Collaboration Tones</vt:lpstr>
      <vt:lpstr>TODO 4: Define Organizational Roles</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Ragav Jagannathan</cp:lastModifiedBy>
  <cp:revision>45</cp:revision>
  <dcterms:created xsi:type="dcterms:W3CDTF">2017-04-30T11:58:02Z</dcterms:created>
  <dcterms:modified xsi:type="dcterms:W3CDTF">2017-06-15T13:43:52Z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0x0101005956906E6D9AAA4D9D0C7958EC762227</vt:lpwstr>
  </property>
  <property fmtid="{D5CDD505-2E9C-101B-9397-08002B2CF9AE}" pid="3" name="TaxKeyword">
    <vt:lpwstr/>
  </property>
</Properties>
</file>